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7"/>
  </p:notesMasterIdLst>
  <p:sldIdLst>
    <p:sldId id="261" r:id="rId3"/>
    <p:sldId id="3346" r:id="rId4"/>
    <p:sldId id="3347" r:id="rId5"/>
    <p:sldId id="3358" r:id="rId6"/>
    <p:sldId id="294" r:id="rId7"/>
    <p:sldId id="2093" r:id="rId8"/>
    <p:sldId id="3342" r:id="rId9"/>
    <p:sldId id="3292" r:id="rId10"/>
    <p:sldId id="3369" r:id="rId11"/>
    <p:sldId id="3391" r:id="rId12"/>
    <p:sldId id="3364" r:id="rId13"/>
    <p:sldId id="3290" r:id="rId14"/>
    <p:sldId id="3309" r:id="rId15"/>
    <p:sldId id="2090" r:id="rId16"/>
  </p:sldIdLst>
  <p:sldSz cx="9144000" cy="5149850"/>
  <p:notesSz cx="9866313" cy="6735763"/>
  <p:custDataLst>
    <p:tags r:id="rId1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85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BB1A10-A577-F91A-5E37-6ABA86339AAD}" name="Marjorie JOURDAIN" initials="MJ" userId="S::mjourdain@transitionspro-ara.fr::209a8e4d-6741-446c-9365-53c98963a95d" providerId="AD"/>
  <p188:author id="{27F98755-14E0-0651-E8E6-75428DB4EEE7}" name="Laetitia CHANEL" initials="LC" userId="S::LCHANEL@transitionspro-ara.fr::efc3bc23-88f1-4be9-b73e-8f357d71d5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00"/>
    <a:srgbClr val="00AAAA"/>
    <a:srgbClr val="4432AA"/>
    <a:srgbClr val="3A3AB9"/>
    <a:srgbClr val="0DA8A7"/>
    <a:srgbClr val="00969A"/>
    <a:srgbClr val="E8591D"/>
    <a:srgbClr val="3E439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90196" autoAdjust="0"/>
  </p:normalViewPr>
  <p:slideViewPr>
    <p:cSldViewPr>
      <p:cViewPr varScale="1">
        <p:scale>
          <a:sx n="75" d="100"/>
          <a:sy n="75" d="100"/>
        </p:scale>
        <p:origin x="1036" y="52"/>
      </p:cViewPr>
      <p:guideLst>
        <p:guide orient="horz" pos="2918"/>
        <p:guide pos="2880"/>
        <p:guide orient="horz" pos="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9-43E6-9B7A-D2C308AD005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89-43E6-9B7A-D2C308AD005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89-43E6-9B7A-D2C308AD0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6638760"/>
        <c:axId val="966633720"/>
      </c:barChart>
      <c:catAx>
        <c:axId val="96663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966633720"/>
        <c:crosses val="autoZero"/>
        <c:auto val="1"/>
        <c:lblAlgn val="ctr"/>
        <c:lblOffset val="100"/>
        <c:noMultiLvlLbl val="0"/>
      </c:catAx>
      <c:valAx>
        <c:axId val="96663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96663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75402" cy="338450"/>
          </a:xfrm>
          <a:prstGeom prst="rect">
            <a:avLst/>
          </a:prstGeom>
        </p:spPr>
        <p:txBody>
          <a:bodyPr vert="horz" lIns="106176" tIns="53088" rIns="106176" bIns="53088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89200" y="3"/>
            <a:ext cx="4275402" cy="338450"/>
          </a:xfrm>
          <a:prstGeom prst="rect">
            <a:avLst/>
          </a:prstGeom>
        </p:spPr>
        <p:txBody>
          <a:bodyPr vert="horz" lIns="106176" tIns="53088" rIns="106176" bIns="53088" rtlCol="0"/>
          <a:lstStyle>
            <a:lvl1pPr algn="r">
              <a:defRPr sz="1400"/>
            </a:lvl1pPr>
          </a:lstStyle>
          <a:p>
            <a:fld id="{421209E6-62D7-C94E-9ABA-F9C30E03D699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2963"/>
            <a:ext cx="4033837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6176" tIns="53088" rIns="106176" bIns="5308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6632" y="3241226"/>
            <a:ext cx="7893050" cy="2653608"/>
          </a:xfrm>
          <a:prstGeom prst="rect">
            <a:avLst/>
          </a:prstGeom>
        </p:spPr>
        <p:txBody>
          <a:bodyPr vert="horz" lIns="106176" tIns="53088" rIns="106176" bIns="5308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397315"/>
            <a:ext cx="4275402" cy="338448"/>
          </a:xfrm>
          <a:prstGeom prst="rect">
            <a:avLst/>
          </a:prstGeom>
        </p:spPr>
        <p:txBody>
          <a:bodyPr vert="horz" lIns="106176" tIns="53088" rIns="106176" bIns="53088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89200" y="6397315"/>
            <a:ext cx="4275402" cy="338448"/>
          </a:xfrm>
          <a:prstGeom prst="rect">
            <a:avLst/>
          </a:prstGeom>
        </p:spPr>
        <p:txBody>
          <a:bodyPr vert="horz" lIns="106176" tIns="53088" rIns="106176" bIns="53088" rtlCol="0" anchor="b"/>
          <a:lstStyle>
            <a:lvl1pPr algn="r">
              <a:defRPr sz="1400"/>
            </a:lvl1pPr>
          </a:lstStyle>
          <a:p>
            <a:fld id="{1DEE9770-2F2A-3D4A-8517-6616A59E9E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10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567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6E9F3-0FCE-DE6A-7B37-D012BE3ED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03726A8-9621-EC30-54B0-DC7713173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A6698A-97C4-0347-336C-01B4C6BB1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D44CCC-78BC-870C-7B77-EB427F9EE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821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FR" dirty="0">
                <a:cs typeface="+mn-lt"/>
              </a:rPr>
            </a:br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678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16238" y="842963"/>
            <a:ext cx="4033837" cy="227171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Nouvelle slide</a:t>
            </a:r>
            <a:br>
              <a:rPr lang="fr-FR"/>
            </a:br>
            <a:r>
              <a:rPr lang="fr-FR"/>
              <a:t>NB : Est-ce qu’on ajoute contacts CEP quand le projet pro n’est pas défini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41DD3-ABE5-6A15-9041-6DC38D509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040FBD-4BD9-133B-2957-B3C598F12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2407040-82DD-41E3-3E96-87295C913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9CCF88-7D60-584A-A64D-C964B580B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69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F8729-EF3E-8E1B-0063-7FA9ACB38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9654455-2FAE-DB80-A2A9-839EA738C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484DDF4-EBED-29CD-CA86-7E3F82AB3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EE5B64-E967-96C6-587B-CDFD78DA1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9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EA18D-6D0D-B7C2-2EB9-D92D41174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9B474A2-9F07-12E7-EF87-ADAF5372F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5821E54-EC4F-FEAD-DDF0-7014E2B18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7703EC-0617-E9FC-EBB4-D32418276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0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07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67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9B877-8FAB-6995-E717-D8433F864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7BBDB0-2DAF-DF2D-761C-D8B9C20E9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4422AD-48C4-CA6A-628F-142D63886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82A986-8B7B-54E7-F31E-A8DE19918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94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Info destinée aux salariés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8A68E-C082-4202-91C3-415E8BF7B72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1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DB38BF2-CFBE-5941-BFB4-448A19CEC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75"/>
            <a:ext cx="9144000" cy="5143500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A6D03A4-8E1C-B94B-9518-8D718F638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1979890"/>
            <a:ext cx="5334000" cy="1190069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1000"/>
              </a:spcAft>
              <a:defRPr sz="3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9B37EEE-35DF-AA62-98FF-720F7B2113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70125"/>
            <a:ext cx="1318266" cy="6002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C4F838BA-8324-A766-17AF-90CEB960C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8A26EA82-62EB-9360-0116-F78FC989E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46" y="104986"/>
            <a:ext cx="1095689" cy="44625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7E82D547-1E12-A878-A6C3-B50E0A7C21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260" y="147204"/>
            <a:ext cx="404608" cy="356299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789D80F1-B85F-47DF-2E51-F00CA27F613A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260" y="4496851"/>
            <a:ext cx="764614" cy="31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2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ercle, Graphique, roug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9D5029ED-0F15-4818-322E-AD4BC202E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8A26EA82-62EB-9360-0116-F78FC989E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46" y="104986"/>
            <a:ext cx="1095689" cy="4462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5FAC93D-6131-25D0-8536-B691BD76F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506" y="1568496"/>
            <a:ext cx="4007018" cy="1006429"/>
          </a:xfrm>
          <a:prstGeom prst="rect">
            <a:avLst/>
          </a:prstGeom>
        </p:spPr>
        <p:txBody>
          <a:bodyPr anchor="b"/>
          <a:lstStyle>
            <a:lvl1pPr algn="l">
              <a:defRPr sz="33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278E00-25DC-2E09-1EE3-BD8F6C33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506" y="2623058"/>
            <a:ext cx="4109762" cy="590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F33C381-638D-027D-38AA-682F22BD2B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260" y="147204"/>
            <a:ext cx="404608" cy="356299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2A961CFD-0094-291E-30FA-5E237305B2F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260" y="4496851"/>
            <a:ext cx="764614" cy="31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2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40EDE8F-D2C3-72A7-C699-0A2893F435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8A26EA82-62EB-9360-0116-F78FC989E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46" y="104986"/>
            <a:ext cx="1095689" cy="446254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CF55A4C9-E089-61B9-5E87-C2DAB6CFFE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260" y="147204"/>
            <a:ext cx="404608" cy="35629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CEEEAE7-A2D9-831E-4274-36E6F27D9AF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260" y="4496851"/>
            <a:ext cx="764614" cy="31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4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238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19E87-51D8-FE52-E266-74754F79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60" y="1721173"/>
            <a:ext cx="2502610" cy="1224438"/>
          </a:xfrm>
          <a:prstGeom prst="rect">
            <a:avLst/>
          </a:prstGeom>
        </p:spPr>
        <p:txBody>
          <a:bodyPr/>
          <a:lstStyle>
            <a:lvl1pPr marL="201216" indent="-201216">
              <a:spcBef>
                <a:spcPts val="1500"/>
              </a:spcBef>
              <a:spcAft>
                <a:spcPts val="750"/>
              </a:spcAft>
              <a:buFont typeface="+mj-lt"/>
              <a:buAutoNum type="arabicPeriod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2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3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4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B12940-C486-4688-F072-CC1F4B49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8" y="861229"/>
            <a:ext cx="7886700" cy="466281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F65D0FE-3379-04E9-A0CB-9E2E9CBBE03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59283" y="1721173"/>
            <a:ext cx="2502610" cy="1224438"/>
          </a:xfrm>
          <a:prstGeom prst="rect">
            <a:avLst/>
          </a:prstGeom>
        </p:spPr>
        <p:txBody>
          <a:bodyPr/>
          <a:lstStyle>
            <a:lvl1pPr marL="201216" indent="-201216">
              <a:spcBef>
                <a:spcPts val="1500"/>
              </a:spcBef>
              <a:spcAft>
                <a:spcPts val="750"/>
              </a:spcAft>
              <a:buFont typeface="+mj-lt"/>
              <a:buAutoNum type="arabicPeriod" startAt="2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2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3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4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2BDFE47F-7ED4-283D-F4C9-5263EF5870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4306" y="1721173"/>
            <a:ext cx="2502610" cy="1224438"/>
          </a:xfrm>
          <a:prstGeom prst="rect">
            <a:avLst/>
          </a:prstGeom>
        </p:spPr>
        <p:txBody>
          <a:bodyPr/>
          <a:lstStyle>
            <a:lvl1pPr marL="201216" indent="-201216">
              <a:spcBef>
                <a:spcPts val="1500"/>
              </a:spcBef>
              <a:spcAft>
                <a:spcPts val="750"/>
              </a:spcAft>
              <a:buFont typeface="+mj-lt"/>
              <a:buAutoNum type="arabicPeriod" startAt="3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2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3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4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895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4EA3DF-EB42-7F0C-32F2-E7CDD0F9D3B1}"/>
              </a:ext>
            </a:extLst>
          </p:cNvPr>
          <p:cNvSpPr/>
          <p:nvPr userDrawn="1"/>
        </p:nvSpPr>
        <p:spPr>
          <a:xfrm>
            <a:off x="0" y="631685"/>
            <a:ext cx="9144000" cy="3650833"/>
          </a:xfrm>
          <a:prstGeom prst="rect">
            <a:avLst/>
          </a:prstGeom>
          <a:solidFill>
            <a:srgbClr val="FF59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19E87-51D8-FE52-E266-74754F79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60" y="1721173"/>
            <a:ext cx="2502610" cy="1224438"/>
          </a:xfrm>
          <a:prstGeom prst="rect">
            <a:avLst/>
          </a:prstGeom>
        </p:spPr>
        <p:txBody>
          <a:bodyPr/>
          <a:lstStyle>
            <a:lvl1pPr marL="201216" indent="-201216">
              <a:spcBef>
                <a:spcPts val="1500"/>
              </a:spcBef>
              <a:spcAft>
                <a:spcPts val="750"/>
              </a:spcAft>
              <a:buFont typeface="+mj-lt"/>
              <a:buAutoNum type="arabicPeriod"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2"/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3"/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4"/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B12940-C486-4688-F072-CC1F4B49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8" y="861229"/>
            <a:ext cx="7886700" cy="466281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F65D0FE-3379-04E9-A0CB-9E2E9CBBE03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59283" y="1721173"/>
            <a:ext cx="2502610" cy="1224438"/>
          </a:xfrm>
          <a:prstGeom prst="rect">
            <a:avLst/>
          </a:prstGeom>
        </p:spPr>
        <p:txBody>
          <a:bodyPr/>
          <a:lstStyle>
            <a:lvl1pPr marL="201216" indent="-201216">
              <a:spcBef>
                <a:spcPts val="1500"/>
              </a:spcBef>
              <a:spcAft>
                <a:spcPts val="750"/>
              </a:spcAft>
              <a:buFont typeface="+mj-lt"/>
              <a:buAutoNum type="arabicPeriod" startAt="2"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2"/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3"/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4"/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2BDFE47F-7ED4-283D-F4C9-5263EF5870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4306" y="1721173"/>
            <a:ext cx="2502610" cy="1224438"/>
          </a:xfrm>
          <a:prstGeom prst="rect">
            <a:avLst/>
          </a:prstGeom>
        </p:spPr>
        <p:txBody>
          <a:bodyPr/>
          <a:lstStyle>
            <a:lvl1pPr marL="201216" indent="-201216">
              <a:spcBef>
                <a:spcPts val="1500"/>
              </a:spcBef>
              <a:spcAft>
                <a:spcPts val="750"/>
              </a:spcAft>
              <a:buFont typeface="+mj-lt"/>
              <a:buAutoNum type="arabicPeriod" startAt="3"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2"/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3"/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04813" indent="-202406">
              <a:spcBef>
                <a:spcPts val="0"/>
              </a:spcBef>
              <a:spcAft>
                <a:spcPts val="300"/>
              </a:spcAft>
              <a:buFont typeface="+mj-lt"/>
              <a:buAutoNum type="alphaLcPeriod" startAt="4"/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7880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A1FFA-2F7A-FD2C-1A89-E1632A94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8" y="861229"/>
            <a:ext cx="7886700" cy="466281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19E87-51D8-FE52-E266-74754F79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59" y="1816039"/>
            <a:ext cx="7886700" cy="10777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435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A1FFA-2F7A-FD2C-1A89-E1632A94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8" y="861229"/>
            <a:ext cx="7886700" cy="466281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19E87-51D8-FE52-E266-74754F79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60" y="2579183"/>
            <a:ext cx="1824250" cy="13017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50">
                <a:solidFill>
                  <a:srgbClr val="12AF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150"/>
              </a:spcBef>
              <a:spcAft>
                <a:spcPts val="900"/>
              </a:spcAft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76250" indent="0">
              <a:buNone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788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149A403-47D9-0E1F-FF90-1BCEE24E032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4260" y="1851543"/>
            <a:ext cx="1824250" cy="8194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250" b="1">
                <a:solidFill>
                  <a:srgbClr val="FF59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150"/>
              </a:spcBef>
              <a:spcAft>
                <a:spcPts val="900"/>
              </a:spcAft>
              <a:buNone/>
              <a:defRPr sz="1050">
                <a:latin typeface="+mj-lt"/>
              </a:defRPr>
            </a:lvl2pPr>
            <a:lvl3pPr marL="0" indent="0">
              <a:buNone/>
              <a:defRPr sz="1050"/>
            </a:lvl3pPr>
            <a:lvl4pPr marL="476250" indent="0">
              <a:buNone/>
              <a:defRPr sz="788"/>
            </a:lvl4pPr>
            <a:lvl5pPr>
              <a:defRPr sz="788"/>
            </a:lvl5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1B05836-D5F6-BA68-177C-A6DA799F23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552769" y="2579183"/>
            <a:ext cx="1824250" cy="13017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50">
                <a:solidFill>
                  <a:srgbClr val="12AF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150"/>
              </a:spcBef>
              <a:spcAft>
                <a:spcPts val="900"/>
              </a:spcAft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76250" indent="0">
              <a:buNone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788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7569E49-984C-151B-340F-78B15AEE1D2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552769" y="1851543"/>
            <a:ext cx="1824250" cy="8194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lang="fr-FR" sz="5250" b="1" kern="1200" dirty="0">
                <a:solidFill>
                  <a:srgbClr val="FF59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150"/>
              </a:spcBef>
              <a:spcAft>
                <a:spcPts val="900"/>
              </a:spcAft>
              <a:buNone/>
              <a:defRPr sz="1050">
                <a:latin typeface="+mj-lt"/>
              </a:defRPr>
            </a:lvl2pPr>
            <a:lvl3pPr marL="0" indent="0">
              <a:buNone/>
              <a:defRPr sz="1050"/>
            </a:lvl3pPr>
            <a:lvl4pPr marL="476250" indent="0">
              <a:buNone/>
              <a:defRPr sz="788"/>
            </a:lvl4pPr>
            <a:lvl5pPr>
              <a:defRPr sz="788"/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34646F1-ADC7-1075-BDA9-BBFA7246612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41278" y="2579183"/>
            <a:ext cx="1824250" cy="13017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50">
                <a:solidFill>
                  <a:srgbClr val="12AF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150"/>
              </a:spcBef>
              <a:spcAft>
                <a:spcPts val="900"/>
              </a:spcAft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76250" indent="0">
              <a:buNone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788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07D250B-763B-229D-24C2-6CF449CC52A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41278" y="1851543"/>
            <a:ext cx="1824250" cy="8194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lang="fr-FR" sz="5250" b="1" kern="1200" dirty="0">
                <a:solidFill>
                  <a:srgbClr val="FF59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150"/>
              </a:spcBef>
              <a:spcAft>
                <a:spcPts val="900"/>
              </a:spcAft>
              <a:buNone/>
              <a:defRPr sz="1050">
                <a:latin typeface="+mj-lt"/>
              </a:defRPr>
            </a:lvl2pPr>
            <a:lvl3pPr marL="0" indent="0">
              <a:buNone/>
              <a:defRPr sz="1050"/>
            </a:lvl3pPr>
            <a:lvl4pPr marL="476250" indent="0">
              <a:buNone/>
              <a:defRPr sz="788"/>
            </a:lvl4pPr>
            <a:lvl5pPr>
              <a:defRPr sz="788"/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AA4BD464-1A90-8A47-4BDB-D3C61CED78C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5491" y="2579183"/>
            <a:ext cx="1824250" cy="13017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350">
                <a:solidFill>
                  <a:srgbClr val="12AF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150"/>
              </a:spcBef>
              <a:spcAft>
                <a:spcPts val="900"/>
              </a:spcAft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76250" indent="0">
              <a:buNone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788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01444BB5-A536-D157-DC21-19A45A1D21A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955491" y="1851543"/>
            <a:ext cx="1824250" cy="8194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lang="fr-FR" sz="5250" b="1" kern="1200" dirty="0">
                <a:solidFill>
                  <a:srgbClr val="FF59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150"/>
              </a:spcBef>
              <a:spcAft>
                <a:spcPts val="900"/>
              </a:spcAft>
              <a:buNone/>
              <a:defRPr sz="1050">
                <a:latin typeface="+mj-lt"/>
              </a:defRPr>
            </a:lvl2pPr>
            <a:lvl3pPr marL="0" indent="0">
              <a:buNone/>
              <a:defRPr sz="1050"/>
            </a:lvl3pPr>
            <a:lvl4pPr marL="476250" indent="0">
              <a:buNone/>
              <a:defRPr sz="788"/>
            </a:lvl4pPr>
            <a:lvl5pPr>
              <a:defRPr sz="788"/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13535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A1FFA-2F7A-FD2C-1A89-E1632A94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8" y="861229"/>
            <a:ext cx="7886700" cy="466281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19E87-51D8-FE52-E266-74754F79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59" y="1816039"/>
            <a:ext cx="4087425" cy="10777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600A255-C76C-7034-EA95-78F9052253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2318" y="1816039"/>
            <a:ext cx="4087424" cy="258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22702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A1FFA-2F7A-FD2C-1A89-E1632A94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8" y="861229"/>
            <a:ext cx="7886700" cy="466281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19E87-51D8-FE52-E266-74754F79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60" y="1816040"/>
            <a:ext cx="2631604" cy="1243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F631939-238A-1406-1949-279A5DEEF0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6198" y="1816040"/>
            <a:ext cx="2631604" cy="1243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DB301F0-42D7-66CC-E5D1-4167DD6DA84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48137" y="1816040"/>
            <a:ext cx="2631604" cy="1243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67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09F07264-CB87-268F-B998-11E683774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1"/>
          <a:stretch/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15094E8-A584-6246-9F4D-722B9745A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1" y="2228953"/>
            <a:ext cx="234497" cy="688602"/>
          </a:xfrm>
          <a:prstGeom prst="rect">
            <a:avLst/>
          </a:prstGeom>
        </p:spPr>
      </p:pic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2A316A9A-F5EC-8A4D-A3FF-E48882690E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24" name="Holder 6">
            <a:extLst>
              <a:ext uri="{FF2B5EF4-FFF2-40B4-BE49-F238E27FC236}">
                <a16:creationId xmlns:a16="http://schemas.microsoft.com/office/drawing/2014/main" id="{A2486980-0289-9940-AB4E-A92B9F875C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91600" y="1719798"/>
            <a:ext cx="381000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bk object 16">
            <a:extLst>
              <a:ext uri="{FF2B5EF4-FFF2-40B4-BE49-F238E27FC236}">
                <a16:creationId xmlns:a16="http://schemas.microsoft.com/office/drawing/2014/main" id="{DC2E3750-FAA7-CA61-BC57-7F3D92C2C726}"/>
              </a:ext>
            </a:extLst>
          </p:cNvPr>
          <p:cNvSpPr/>
          <p:nvPr userDrawn="1"/>
        </p:nvSpPr>
        <p:spPr>
          <a:xfrm>
            <a:off x="74254" y="4369525"/>
            <a:ext cx="9006205" cy="72000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FFEB00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17">
            <a:extLst>
              <a:ext uri="{FF2B5EF4-FFF2-40B4-BE49-F238E27FC236}">
                <a16:creationId xmlns:a16="http://schemas.microsoft.com/office/drawing/2014/main" id="{AF4BDD02-C8E4-FB2F-4C41-D4A8A8A27FCB}"/>
              </a:ext>
            </a:extLst>
          </p:cNvPr>
          <p:cNvSpPr/>
          <p:nvPr userDrawn="1"/>
        </p:nvSpPr>
        <p:spPr>
          <a:xfrm>
            <a:off x="74249" y="3501931"/>
            <a:ext cx="720000" cy="867600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FFEB00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18">
            <a:extLst>
              <a:ext uri="{FF2B5EF4-FFF2-40B4-BE49-F238E27FC236}">
                <a16:creationId xmlns:a16="http://schemas.microsoft.com/office/drawing/2014/main" id="{38C25E23-7ABE-ADAA-7F29-D115DA5B7BA4}"/>
              </a:ext>
            </a:extLst>
          </p:cNvPr>
          <p:cNvSpPr/>
          <p:nvPr userDrawn="1"/>
        </p:nvSpPr>
        <p:spPr>
          <a:xfrm>
            <a:off x="8360455" y="3501937"/>
            <a:ext cx="720000" cy="867600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FFEB00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19">
            <a:extLst>
              <a:ext uri="{FF2B5EF4-FFF2-40B4-BE49-F238E27FC236}">
                <a16:creationId xmlns:a16="http://schemas.microsoft.com/office/drawing/2014/main" id="{68B121F7-5CE9-441D-0950-7C6E29F6B226}"/>
              </a:ext>
            </a:extLst>
          </p:cNvPr>
          <p:cNvSpPr/>
          <p:nvPr userDrawn="1"/>
        </p:nvSpPr>
        <p:spPr>
          <a:xfrm>
            <a:off x="74250" y="784577"/>
            <a:ext cx="720000" cy="867600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FFEB00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0">
            <a:extLst>
              <a:ext uri="{FF2B5EF4-FFF2-40B4-BE49-F238E27FC236}">
                <a16:creationId xmlns:a16="http://schemas.microsoft.com/office/drawing/2014/main" id="{33ADE9AF-63DC-77D5-E813-EAC5B534226B}"/>
              </a:ext>
            </a:extLst>
          </p:cNvPr>
          <p:cNvSpPr/>
          <p:nvPr userDrawn="1"/>
        </p:nvSpPr>
        <p:spPr>
          <a:xfrm>
            <a:off x="74250" y="64577"/>
            <a:ext cx="9006205" cy="72000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FFEB00">
              <a:alpha val="8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k object 21">
            <a:extLst>
              <a:ext uri="{FF2B5EF4-FFF2-40B4-BE49-F238E27FC236}">
                <a16:creationId xmlns:a16="http://schemas.microsoft.com/office/drawing/2014/main" id="{1F80B43A-4A6A-E27A-B037-D176CFC031CD}"/>
              </a:ext>
            </a:extLst>
          </p:cNvPr>
          <p:cNvSpPr/>
          <p:nvPr userDrawn="1"/>
        </p:nvSpPr>
        <p:spPr>
          <a:xfrm>
            <a:off x="8360455" y="784577"/>
            <a:ext cx="720000" cy="867600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FFEB00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A1FFA-2F7A-FD2C-1A89-E1632A94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8" y="861229"/>
            <a:ext cx="7886700" cy="466281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19E87-51D8-FE52-E266-74754F79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59" y="1816039"/>
            <a:ext cx="7886700" cy="10777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D0FF9AC-35AD-3760-D360-47CD2CD0470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1906" y="2698844"/>
            <a:ext cx="2557835" cy="1442703"/>
          </a:xfrm>
          <a:prstGeom prst="rect">
            <a:avLst/>
          </a:prstGeom>
        </p:spPr>
        <p:txBody>
          <a:bodyPr rIns="0"/>
          <a:lstStyle>
            <a:lvl1pPr>
              <a:defRPr sz="9750" b="1">
                <a:solidFill>
                  <a:srgbClr val="FF59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7D8B334-2098-5575-AB1D-8AF2B1562D8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21906" y="3884477"/>
            <a:ext cx="2557835" cy="258532"/>
          </a:xfrm>
          <a:prstGeom prst="rect">
            <a:avLst/>
          </a:prstGeom>
        </p:spPr>
        <p:txBody>
          <a:bodyPr rIns="0"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fr-FR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2157313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E642A-A955-3EE2-AA09-B54539846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260" y="2126559"/>
            <a:ext cx="4207741" cy="568549"/>
          </a:xfrm>
          <a:prstGeom prst="rect">
            <a:avLst/>
          </a:prstGeom>
        </p:spPr>
        <p:txBody>
          <a:bodyPr anchor="t" anchorCtr="0"/>
          <a:lstStyle>
            <a:lvl1pPr>
              <a:defRPr sz="34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1. Titre de la partie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84B1661-8668-8895-B896-1629FF62166A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9651"/>
          <a:stretch/>
        </p:blipFill>
        <p:spPr>
          <a:xfrm>
            <a:off x="6775044" y="764284"/>
            <a:ext cx="2368957" cy="33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que 11">
            <a:extLst>
              <a:ext uri="{FF2B5EF4-FFF2-40B4-BE49-F238E27FC236}">
                <a16:creationId xmlns:a16="http://schemas.microsoft.com/office/drawing/2014/main" id="{D4B372FD-25FA-A608-B02C-4CA3F565E045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9651"/>
          <a:stretch/>
        </p:blipFill>
        <p:spPr>
          <a:xfrm>
            <a:off x="6775044" y="764284"/>
            <a:ext cx="2368957" cy="337159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7CF76E4F-FF92-EA17-F00D-F831009A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260" y="2126559"/>
            <a:ext cx="4207741" cy="568549"/>
          </a:xfrm>
          <a:prstGeom prst="rect">
            <a:avLst/>
          </a:prstGeom>
        </p:spPr>
        <p:txBody>
          <a:bodyPr anchor="t" anchorCtr="0"/>
          <a:lstStyle>
            <a:lvl1pPr>
              <a:defRPr sz="34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2. 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18271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022C701F-19C2-61AA-D586-DE08E446C0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6548" y="889303"/>
            <a:ext cx="3367088" cy="258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8EA14CE-363B-29BB-BB8E-B40DF170A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260" y="2126559"/>
            <a:ext cx="4207741" cy="568549"/>
          </a:xfrm>
          <a:prstGeom prst="rect">
            <a:avLst/>
          </a:prstGeom>
        </p:spPr>
        <p:txBody>
          <a:bodyPr anchor="t" anchorCtr="0"/>
          <a:lstStyle>
            <a:lvl1pPr>
              <a:defRPr sz="34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3. 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518532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584B857-2098-B99F-3E6E-50346F81037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7379092"/>
              </p:ext>
            </p:extLst>
          </p:nvPr>
        </p:nvGraphicFramePr>
        <p:xfrm>
          <a:off x="364259" y="815075"/>
          <a:ext cx="8353020" cy="345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02">
                  <a:extLst>
                    <a:ext uri="{9D8B030D-6E8A-4147-A177-3AD203B41FA5}">
                      <a16:colId xmlns:a16="http://schemas.microsoft.com/office/drawing/2014/main" val="2626355870"/>
                    </a:ext>
                  </a:extLst>
                </a:gridCol>
                <a:gridCol w="835302">
                  <a:extLst>
                    <a:ext uri="{9D8B030D-6E8A-4147-A177-3AD203B41FA5}">
                      <a16:colId xmlns:a16="http://schemas.microsoft.com/office/drawing/2014/main" val="2794648944"/>
                    </a:ext>
                  </a:extLst>
                </a:gridCol>
                <a:gridCol w="835302">
                  <a:extLst>
                    <a:ext uri="{9D8B030D-6E8A-4147-A177-3AD203B41FA5}">
                      <a16:colId xmlns:a16="http://schemas.microsoft.com/office/drawing/2014/main" val="3510265273"/>
                    </a:ext>
                  </a:extLst>
                </a:gridCol>
                <a:gridCol w="835302">
                  <a:extLst>
                    <a:ext uri="{9D8B030D-6E8A-4147-A177-3AD203B41FA5}">
                      <a16:colId xmlns:a16="http://schemas.microsoft.com/office/drawing/2014/main" val="4196673253"/>
                    </a:ext>
                  </a:extLst>
                </a:gridCol>
                <a:gridCol w="835302">
                  <a:extLst>
                    <a:ext uri="{9D8B030D-6E8A-4147-A177-3AD203B41FA5}">
                      <a16:colId xmlns:a16="http://schemas.microsoft.com/office/drawing/2014/main" val="2615243619"/>
                    </a:ext>
                  </a:extLst>
                </a:gridCol>
                <a:gridCol w="835302">
                  <a:extLst>
                    <a:ext uri="{9D8B030D-6E8A-4147-A177-3AD203B41FA5}">
                      <a16:colId xmlns:a16="http://schemas.microsoft.com/office/drawing/2014/main" val="3889219653"/>
                    </a:ext>
                  </a:extLst>
                </a:gridCol>
                <a:gridCol w="835302">
                  <a:extLst>
                    <a:ext uri="{9D8B030D-6E8A-4147-A177-3AD203B41FA5}">
                      <a16:colId xmlns:a16="http://schemas.microsoft.com/office/drawing/2014/main" val="3958613988"/>
                    </a:ext>
                  </a:extLst>
                </a:gridCol>
                <a:gridCol w="835302">
                  <a:extLst>
                    <a:ext uri="{9D8B030D-6E8A-4147-A177-3AD203B41FA5}">
                      <a16:colId xmlns:a16="http://schemas.microsoft.com/office/drawing/2014/main" val="862699662"/>
                    </a:ext>
                  </a:extLst>
                </a:gridCol>
                <a:gridCol w="835302">
                  <a:extLst>
                    <a:ext uri="{9D8B030D-6E8A-4147-A177-3AD203B41FA5}">
                      <a16:colId xmlns:a16="http://schemas.microsoft.com/office/drawing/2014/main" val="815407548"/>
                    </a:ext>
                  </a:extLst>
                </a:gridCol>
                <a:gridCol w="835302">
                  <a:extLst>
                    <a:ext uri="{9D8B030D-6E8A-4147-A177-3AD203B41FA5}">
                      <a16:colId xmlns:a16="http://schemas.microsoft.com/office/drawing/2014/main" val="626515379"/>
                    </a:ext>
                  </a:extLst>
                </a:gridCol>
              </a:tblGrid>
              <a:tr h="432174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Texte</a:t>
                      </a: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extLst>
                  <a:ext uri="{0D108BD9-81ED-4DB2-BD59-A6C34878D82A}">
                    <a16:rowId xmlns:a16="http://schemas.microsoft.com/office/drawing/2014/main" val="52650947"/>
                  </a:ext>
                </a:extLst>
              </a:tr>
              <a:tr h="432174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Texte</a:t>
                      </a: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extLst>
                  <a:ext uri="{0D108BD9-81ED-4DB2-BD59-A6C34878D82A}">
                    <a16:rowId xmlns:a16="http://schemas.microsoft.com/office/drawing/2014/main" val="1834317135"/>
                  </a:ext>
                </a:extLst>
              </a:tr>
              <a:tr h="432174"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extLst>
                  <a:ext uri="{0D108BD9-81ED-4DB2-BD59-A6C34878D82A}">
                    <a16:rowId xmlns:a16="http://schemas.microsoft.com/office/drawing/2014/main" val="1886424217"/>
                  </a:ext>
                </a:extLst>
              </a:tr>
              <a:tr h="432174"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extLst>
                  <a:ext uri="{0D108BD9-81ED-4DB2-BD59-A6C34878D82A}">
                    <a16:rowId xmlns:a16="http://schemas.microsoft.com/office/drawing/2014/main" val="891845520"/>
                  </a:ext>
                </a:extLst>
              </a:tr>
              <a:tr h="432174"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extLst>
                  <a:ext uri="{0D108BD9-81ED-4DB2-BD59-A6C34878D82A}">
                    <a16:rowId xmlns:a16="http://schemas.microsoft.com/office/drawing/2014/main" val="296868876"/>
                  </a:ext>
                </a:extLst>
              </a:tr>
              <a:tr h="432174"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extLst>
                  <a:ext uri="{0D108BD9-81ED-4DB2-BD59-A6C34878D82A}">
                    <a16:rowId xmlns:a16="http://schemas.microsoft.com/office/drawing/2014/main" val="2222637543"/>
                  </a:ext>
                </a:extLst>
              </a:tr>
              <a:tr h="432174"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extLst>
                  <a:ext uri="{0D108BD9-81ED-4DB2-BD59-A6C34878D82A}">
                    <a16:rowId xmlns:a16="http://schemas.microsoft.com/office/drawing/2014/main" val="1667757610"/>
                  </a:ext>
                </a:extLst>
              </a:tr>
              <a:tr h="432174"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332" marB="34332" anchor="ctr"/>
                </a:tc>
                <a:extLst>
                  <a:ext uri="{0D108BD9-81ED-4DB2-BD59-A6C34878D82A}">
                    <a16:rowId xmlns:a16="http://schemas.microsoft.com/office/drawing/2014/main" val="1791160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34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51D1C21E-5482-57FF-B4B8-3B2EFDF11EF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370088015"/>
              </p:ext>
            </p:extLst>
          </p:nvPr>
        </p:nvGraphicFramePr>
        <p:xfrm>
          <a:off x="1249680" y="785194"/>
          <a:ext cx="6644640" cy="357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599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extérieur, enfant, jeune&#10;&#10;Description générée automatiquement">
            <a:extLst>
              <a:ext uri="{FF2B5EF4-FFF2-40B4-BE49-F238E27FC236}">
                <a16:creationId xmlns:a16="http://schemas.microsoft.com/office/drawing/2014/main" id="{F9AEECC7-444E-1868-C6CF-BFE60227A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4"/>
          <a:stretch/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DEBED67-AAE0-7E86-8740-2D406647F0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1" y="2228953"/>
            <a:ext cx="234497" cy="688602"/>
          </a:xfrm>
          <a:prstGeom prst="rect">
            <a:avLst/>
          </a:prstGeom>
        </p:spPr>
      </p:pic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2A316A9A-F5EC-8A4D-A3FF-E48882690EA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9" name="bk object 16">
            <a:extLst>
              <a:ext uri="{FF2B5EF4-FFF2-40B4-BE49-F238E27FC236}">
                <a16:creationId xmlns:a16="http://schemas.microsoft.com/office/drawing/2014/main" id="{E40D6560-8CB7-414A-E2A6-8F98A838B68F}"/>
              </a:ext>
            </a:extLst>
          </p:cNvPr>
          <p:cNvSpPr/>
          <p:nvPr userDrawn="1"/>
        </p:nvSpPr>
        <p:spPr>
          <a:xfrm>
            <a:off x="74254" y="4369525"/>
            <a:ext cx="9006205" cy="72000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FFEB00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17">
            <a:extLst>
              <a:ext uri="{FF2B5EF4-FFF2-40B4-BE49-F238E27FC236}">
                <a16:creationId xmlns:a16="http://schemas.microsoft.com/office/drawing/2014/main" id="{12C71AD6-BBE0-7CA4-61B9-0EFEB9220A6B}"/>
              </a:ext>
            </a:extLst>
          </p:cNvPr>
          <p:cNvSpPr/>
          <p:nvPr userDrawn="1"/>
        </p:nvSpPr>
        <p:spPr>
          <a:xfrm>
            <a:off x="74249" y="3501931"/>
            <a:ext cx="720000" cy="867600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FFEB00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8">
            <a:extLst>
              <a:ext uri="{FF2B5EF4-FFF2-40B4-BE49-F238E27FC236}">
                <a16:creationId xmlns:a16="http://schemas.microsoft.com/office/drawing/2014/main" id="{F998826D-7C52-13A1-899C-60A1B1856866}"/>
              </a:ext>
            </a:extLst>
          </p:cNvPr>
          <p:cNvSpPr/>
          <p:nvPr userDrawn="1"/>
        </p:nvSpPr>
        <p:spPr>
          <a:xfrm>
            <a:off x="8360455" y="3501937"/>
            <a:ext cx="720000" cy="867600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FFEB00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19">
            <a:extLst>
              <a:ext uri="{FF2B5EF4-FFF2-40B4-BE49-F238E27FC236}">
                <a16:creationId xmlns:a16="http://schemas.microsoft.com/office/drawing/2014/main" id="{F84D72A9-1762-78B5-9CFA-1D18E89ADDFE}"/>
              </a:ext>
            </a:extLst>
          </p:cNvPr>
          <p:cNvSpPr/>
          <p:nvPr userDrawn="1"/>
        </p:nvSpPr>
        <p:spPr>
          <a:xfrm>
            <a:off x="74250" y="784577"/>
            <a:ext cx="720000" cy="867600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FFEB00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0">
            <a:extLst>
              <a:ext uri="{FF2B5EF4-FFF2-40B4-BE49-F238E27FC236}">
                <a16:creationId xmlns:a16="http://schemas.microsoft.com/office/drawing/2014/main" id="{4F70AC6F-06E0-C4F6-C8FD-67C694451B42}"/>
              </a:ext>
            </a:extLst>
          </p:cNvPr>
          <p:cNvSpPr/>
          <p:nvPr userDrawn="1"/>
        </p:nvSpPr>
        <p:spPr>
          <a:xfrm>
            <a:off x="74250" y="64577"/>
            <a:ext cx="9006205" cy="72000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FFEB00">
              <a:alpha val="8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k object 21">
            <a:extLst>
              <a:ext uri="{FF2B5EF4-FFF2-40B4-BE49-F238E27FC236}">
                <a16:creationId xmlns:a16="http://schemas.microsoft.com/office/drawing/2014/main" id="{AB7BFE47-7B28-D01B-8AC8-94E8EA619361}"/>
              </a:ext>
            </a:extLst>
          </p:cNvPr>
          <p:cNvSpPr/>
          <p:nvPr userDrawn="1"/>
        </p:nvSpPr>
        <p:spPr>
          <a:xfrm>
            <a:off x="8360455" y="784577"/>
            <a:ext cx="720000" cy="867600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FFEB00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6">
            <a:extLst>
              <a:ext uri="{FF2B5EF4-FFF2-40B4-BE49-F238E27FC236}">
                <a16:creationId xmlns:a16="http://schemas.microsoft.com/office/drawing/2014/main" id="{D9FEA6B3-FFE6-9804-9DAA-2AFF316CBD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91600" y="1719798"/>
            <a:ext cx="381000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47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254" y="4893971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54" y="3504591"/>
            <a:ext cx="191770" cy="1389380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88511" y="3505125"/>
            <a:ext cx="191770" cy="1390015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50" y="253807"/>
            <a:ext cx="191770" cy="1388110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4250" y="64577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88507" y="253235"/>
            <a:ext cx="191770" cy="1388745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020" y="692828"/>
            <a:ext cx="8622309" cy="35369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50" b="1" i="0">
                <a:solidFill>
                  <a:srgbClr val="00A8A9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7C7942-72BD-484A-ADE6-838056BAE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" y="2220822"/>
            <a:ext cx="221729" cy="650129"/>
          </a:xfrm>
          <a:prstGeom prst="rect">
            <a:avLst/>
          </a:prstGeom>
        </p:spPr>
      </p:pic>
      <p:sp>
        <p:nvSpPr>
          <p:cNvPr id="26" name="Holder 6">
            <a:extLst>
              <a:ext uri="{FF2B5EF4-FFF2-40B4-BE49-F238E27FC236}">
                <a16:creationId xmlns:a16="http://schemas.microsoft.com/office/drawing/2014/main" id="{E59C220A-5DD0-E943-BCCA-14695C76CC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8507" y="1722388"/>
            <a:ext cx="233794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8CAC406-CA22-BB4A-84B5-AB1001E199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705427"/>
            <a:ext cx="2362200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3288709-7826-A84F-BD68-E812317FBD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021" y="1705427"/>
            <a:ext cx="2198698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8C6AA6-8D85-F203-663D-AA89BDD01665}"/>
              </a:ext>
            </a:extLst>
          </p:cNvPr>
          <p:cNvSpPr/>
          <p:nvPr userDrawn="1"/>
        </p:nvSpPr>
        <p:spPr>
          <a:xfrm>
            <a:off x="-76200" y="0"/>
            <a:ext cx="9372600" cy="5149850"/>
          </a:xfrm>
          <a:prstGeom prst="rect">
            <a:avLst/>
          </a:prstGeom>
          <a:solidFill>
            <a:srgbClr val="4432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k object 16"/>
          <p:cNvSpPr/>
          <p:nvPr/>
        </p:nvSpPr>
        <p:spPr>
          <a:xfrm>
            <a:off x="74254" y="4893971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54" y="3504591"/>
            <a:ext cx="191770" cy="1389380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88511" y="3505125"/>
            <a:ext cx="191770" cy="1390015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50" y="253807"/>
            <a:ext cx="191770" cy="1388110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4250" y="64577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 4" descr="Une image contenant texte, Police, affiche, Graphique&#10;&#10;Description générée automatiquement">
            <a:extLst>
              <a:ext uri="{FF2B5EF4-FFF2-40B4-BE49-F238E27FC236}">
                <a16:creationId xmlns:a16="http://schemas.microsoft.com/office/drawing/2014/main" id="{E9ADEC7D-1E85-BCBC-33F1-5C23880A3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" b="23399"/>
          <a:stretch/>
        </p:blipFill>
        <p:spPr>
          <a:xfrm>
            <a:off x="59269" y="2212578"/>
            <a:ext cx="221730" cy="650129"/>
          </a:xfrm>
          <a:prstGeom prst="rect">
            <a:avLst/>
          </a:prstGeom>
        </p:spPr>
      </p:pic>
      <p:sp>
        <p:nvSpPr>
          <p:cNvPr id="21" name="bk object 21"/>
          <p:cNvSpPr/>
          <p:nvPr/>
        </p:nvSpPr>
        <p:spPr>
          <a:xfrm>
            <a:off x="8888507" y="253235"/>
            <a:ext cx="191770" cy="1388745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020" y="692828"/>
            <a:ext cx="8622309" cy="35369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5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sp>
        <p:nvSpPr>
          <p:cNvPr id="26" name="Holder 6">
            <a:extLst>
              <a:ext uri="{FF2B5EF4-FFF2-40B4-BE49-F238E27FC236}">
                <a16:creationId xmlns:a16="http://schemas.microsoft.com/office/drawing/2014/main" id="{E59C220A-5DD0-E943-BCCA-14695C76CC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8507" y="1722388"/>
            <a:ext cx="233794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8CAC406-CA22-BB4A-84B5-AB1001E199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705427"/>
            <a:ext cx="2362200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3288709-7826-A84F-BD68-E812317FBD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021" y="1705427"/>
            <a:ext cx="2198698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4360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254" y="4893971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54" y="3504591"/>
            <a:ext cx="191770" cy="1389380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88511" y="3505125"/>
            <a:ext cx="191770" cy="1390015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50" y="253807"/>
            <a:ext cx="191770" cy="1388110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4250" y="64577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88507" y="253235"/>
            <a:ext cx="191770" cy="1388745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020" y="692828"/>
            <a:ext cx="8622309" cy="35369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50" b="1" i="0">
                <a:solidFill>
                  <a:srgbClr val="3A3AB9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7C7942-72BD-484A-ADE6-838056BAE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" y="2220822"/>
            <a:ext cx="221729" cy="650129"/>
          </a:xfrm>
          <a:prstGeom prst="rect">
            <a:avLst/>
          </a:prstGeom>
        </p:spPr>
      </p:pic>
      <p:sp>
        <p:nvSpPr>
          <p:cNvPr id="26" name="Holder 6">
            <a:extLst>
              <a:ext uri="{FF2B5EF4-FFF2-40B4-BE49-F238E27FC236}">
                <a16:creationId xmlns:a16="http://schemas.microsoft.com/office/drawing/2014/main" id="{E59C220A-5DD0-E943-BCCA-14695C76CC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8507" y="1722388"/>
            <a:ext cx="233794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8CAC406-CA22-BB4A-84B5-AB1001E199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705427"/>
            <a:ext cx="2362200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3288709-7826-A84F-BD68-E812317FBD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021" y="1705427"/>
            <a:ext cx="2198698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875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254" y="4893971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54" y="3504591"/>
            <a:ext cx="191770" cy="1389380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88511" y="3505125"/>
            <a:ext cx="191770" cy="1390015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50" y="253807"/>
            <a:ext cx="191770" cy="1388110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4250" y="64577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88507" y="253235"/>
            <a:ext cx="191770" cy="1388745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020" y="692828"/>
            <a:ext cx="8622309" cy="35369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50" b="1" i="0">
                <a:solidFill>
                  <a:srgbClr val="FF5C61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7C7942-72BD-484A-ADE6-838056BAE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" y="2220822"/>
            <a:ext cx="221729" cy="650129"/>
          </a:xfrm>
          <a:prstGeom prst="rect">
            <a:avLst/>
          </a:prstGeom>
        </p:spPr>
      </p:pic>
      <p:sp>
        <p:nvSpPr>
          <p:cNvPr id="26" name="Holder 6">
            <a:extLst>
              <a:ext uri="{FF2B5EF4-FFF2-40B4-BE49-F238E27FC236}">
                <a16:creationId xmlns:a16="http://schemas.microsoft.com/office/drawing/2014/main" id="{E59C220A-5DD0-E943-BCCA-14695C76CC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8507" y="1722388"/>
            <a:ext cx="233794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8CAC406-CA22-BB4A-84B5-AB1001E199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705427"/>
            <a:ext cx="2362200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3288709-7826-A84F-BD68-E812317FBD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021" y="1705427"/>
            <a:ext cx="2198698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557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4194" y="1778255"/>
            <a:ext cx="3313906" cy="1112741"/>
          </a:xfrm>
        </p:spPr>
        <p:txBody>
          <a:bodyPr lIns="0" tIns="0" rIns="0" bIns="0"/>
          <a:lstStyle>
            <a:lvl1pPr>
              <a:defRPr sz="7231" b="0" i="0">
                <a:solidFill>
                  <a:schemeClr val="bg1"/>
                </a:solidFill>
                <a:latin typeface="Arial-Black"/>
                <a:cs typeface="Arial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255" y="4893971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k object 17"/>
          <p:cNvSpPr/>
          <p:nvPr/>
        </p:nvSpPr>
        <p:spPr>
          <a:xfrm>
            <a:off x="74254" y="3504591"/>
            <a:ext cx="191770" cy="1389380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bk object 18"/>
          <p:cNvSpPr/>
          <p:nvPr/>
        </p:nvSpPr>
        <p:spPr>
          <a:xfrm>
            <a:off x="8888511" y="3505125"/>
            <a:ext cx="191770" cy="1390015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9" name="bk object 19"/>
          <p:cNvSpPr/>
          <p:nvPr/>
        </p:nvSpPr>
        <p:spPr>
          <a:xfrm>
            <a:off x="74250" y="253807"/>
            <a:ext cx="191770" cy="1388110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0" name="bk object 20"/>
          <p:cNvSpPr/>
          <p:nvPr/>
        </p:nvSpPr>
        <p:spPr>
          <a:xfrm>
            <a:off x="74251" y="64577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1" name="bk object 21"/>
          <p:cNvSpPr/>
          <p:nvPr/>
        </p:nvSpPr>
        <p:spPr>
          <a:xfrm>
            <a:off x="8888508" y="253236"/>
            <a:ext cx="191770" cy="1388745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021" y="692828"/>
            <a:ext cx="8622309" cy="35369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47" b="1" i="0">
                <a:solidFill>
                  <a:srgbClr val="3A3AB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7C7942-72BD-484A-ADE6-838056BAE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" y="2220822"/>
            <a:ext cx="221729" cy="650129"/>
          </a:xfrm>
          <a:prstGeom prst="rect">
            <a:avLst/>
          </a:prstGeom>
        </p:spPr>
      </p:pic>
      <p:sp>
        <p:nvSpPr>
          <p:cNvPr id="26" name="Holder 6">
            <a:extLst>
              <a:ext uri="{FF2B5EF4-FFF2-40B4-BE49-F238E27FC236}">
                <a16:creationId xmlns:a16="http://schemas.microsoft.com/office/drawing/2014/main" id="{E59C220A-5DD0-E943-BCCA-14695C76CC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8508" y="1722388"/>
            <a:ext cx="233794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4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8CAC406-CA22-BB4A-84B5-AB1001E199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705427"/>
            <a:ext cx="2362200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999"/>
              </a:spcAft>
              <a:defRPr sz="899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999"/>
              </a:spcAft>
              <a:defRPr sz="89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240" indent="-287648">
              <a:buSzPct val="50000"/>
              <a:buFontTx/>
              <a:buBlip>
                <a:blip r:embed="rId3"/>
              </a:buBlip>
              <a:defRPr sz="899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3288709-7826-A84F-BD68-E812317FBD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021" y="1705427"/>
            <a:ext cx="2198698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999"/>
              </a:spcAft>
              <a:defRPr sz="899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999"/>
              </a:spcAft>
              <a:defRPr sz="89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240" indent="-287648">
              <a:buSzPct val="50000"/>
              <a:buFontTx/>
              <a:buBlip>
                <a:blip r:embed="rId3"/>
              </a:buBlip>
              <a:defRPr sz="899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94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9.sv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0.sv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2" r:id="rId4"/>
    <p:sldLayoutId id="2147483670" r:id="rId5"/>
    <p:sldLayoutId id="2147483668" r:id="rId6"/>
    <p:sldLayoutId id="2147483669" r:id="rId7"/>
    <p:sldLayoutId id="2147483671" r:id="rId8"/>
    <p:sldLayoutId id="2147483672" r:id="rId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04B689-77DD-2059-029F-7B2F0406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8" y="849961"/>
            <a:ext cx="7886700" cy="466281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5772AE-4FED-1ABD-2A61-2C999E339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259" y="1816039"/>
            <a:ext cx="7886700" cy="1077731"/>
          </a:xfrm>
          <a:prstGeom prst="rect">
            <a:avLst/>
          </a:prstGeom>
        </p:spPr>
        <p:txBody>
          <a:bodyPr vert="horz" lIns="0" tIns="45720" rIns="91440" bIns="45720" rtlCol="0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34EF585-07C3-C78D-92C5-61421EB393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4260" y="147204"/>
            <a:ext cx="404608" cy="356299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6C121C6-30EC-010C-4B65-52FBBEEE8F8E}"/>
              </a:ext>
            </a:extLst>
          </p:cNvPr>
          <p:cNvCxnSpPr>
            <a:cxnSpLocks/>
          </p:cNvCxnSpPr>
          <p:nvPr userDrawn="1"/>
        </p:nvCxnSpPr>
        <p:spPr>
          <a:xfrm>
            <a:off x="364259" y="4842428"/>
            <a:ext cx="84093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1F5CFCC-DC66-0488-5686-DC6167E7E600}"/>
              </a:ext>
            </a:extLst>
          </p:cNvPr>
          <p:cNvGrpSpPr/>
          <p:nvPr userDrawn="1"/>
        </p:nvGrpSpPr>
        <p:grpSpPr>
          <a:xfrm>
            <a:off x="364259" y="165363"/>
            <a:ext cx="8433530" cy="4650835"/>
            <a:chOff x="-640770" y="228936"/>
            <a:chExt cx="12373990" cy="6815465"/>
          </a:xfrm>
        </p:grpSpPr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E5040531-0F1B-A790-299D-DD1EB45C9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314239" y="228936"/>
              <a:ext cx="1418981" cy="462436"/>
            </a:xfrm>
            <a:prstGeom prst="rect">
              <a:avLst/>
            </a:prstGeom>
          </p:spPr>
        </p:pic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925E18FD-B3AC-8BD3-9AF3-F237BF7A2E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640770" y="6576421"/>
              <a:ext cx="1121870" cy="467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28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3337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FF5954"/>
        </a:buClr>
        <a:buFont typeface="Marianne Medium" panose="02000000000000000000" pitchFamily="2" charset="0"/>
        <a:buChar char="→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6725" indent="-133350" algn="l" defTabSz="685800" rtl="0" eaLnBrk="1" latinLnBrk="0" hangingPunct="1">
        <a:lnSpc>
          <a:spcPct val="90000"/>
        </a:lnSpc>
        <a:spcBef>
          <a:spcPts val="450"/>
        </a:spcBef>
        <a:buClr>
          <a:srgbClr val="FF5954"/>
        </a:buClr>
        <a:buFont typeface="Marianne Medium" panose="02000000000000000000" pitchFamily="2" charset="0"/>
        <a:buChar char="→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09600" indent="-133350" algn="l" defTabSz="685800" rtl="0" eaLnBrk="1" latinLnBrk="0" hangingPunct="1">
        <a:lnSpc>
          <a:spcPct val="90000"/>
        </a:lnSpc>
        <a:spcBef>
          <a:spcPts val="450"/>
        </a:spcBef>
        <a:buClr>
          <a:srgbClr val="FF5954"/>
        </a:buClr>
        <a:buFont typeface="Marianne Medium" panose="02000000000000000000" pitchFamily="2" charset="0"/>
        <a:buChar char="→"/>
        <a:defRPr sz="8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42950" indent="-133350" algn="l" defTabSz="685800" rtl="0" eaLnBrk="1" latinLnBrk="0" hangingPunct="1">
        <a:lnSpc>
          <a:spcPct val="90000"/>
        </a:lnSpc>
        <a:spcBef>
          <a:spcPts val="450"/>
        </a:spcBef>
        <a:buClr>
          <a:srgbClr val="FF5954"/>
        </a:buClr>
        <a:buFont typeface="Marianne Medium" panose="02000000000000000000" pitchFamily="2" charset="0"/>
        <a:buChar char="→"/>
        <a:defRPr sz="8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itionspro-ara.f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hyperlink" Target="https://www.transitionspro-ara.fr/le-projet-de-transition-professionnelle-ptp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ansitionspro-ara.fr/le-projet-de-transition-professionnelle-ptp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0655C06-57D3-E347-90BE-1AFA12D7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6462" y="1539547"/>
            <a:ext cx="7703270" cy="1190069"/>
          </a:xfrm>
        </p:spPr>
        <p:txBody>
          <a:bodyPr anchor="t"/>
          <a:lstStyle/>
          <a:p>
            <a:pPr algn="l"/>
            <a:r>
              <a:rPr lang="fr-FR" sz="2400" dirty="0">
                <a:solidFill>
                  <a:srgbClr val="FFEB00"/>
                </a:solidFill>
              </a:rPr>
              <a:t>Transitions Pro</a:t>
            </a:r>
            <a:br>
              <a:rPr lang="fr-FR" sz="2400" dirty="0">
                <a:solidFill>
                  <a:srgbClr val="FFEB00"/>
                </a:solidFill>
              </a:rPr>
            </a:br>
            <a:r>
              <a:rPr lang="fr-FR" sz="2400" dirty="0">
                <a:solidFill>
                  <a:srgbClr val="FFEB00"/>
                </a:solidFill>
              </a:rPr>
              <a:t>Auvergne Rhône-Alpes</a:t>
            </a:r>
          </a:p>
          <a:p>
            <a:pPr algn="l"/>
            <a:r>
              <a:rPr lang="fr-FR" sz="2400" i="1" cap="all" dirty="0">
                <a:solidFill>
                  <a:srgbClr val="FFFFFF"/>
                </a:solidFill>
                <a:latin typeface="Barlow ExtraBold" panose="00000900000000000000" pitchFamily="2" charset="0"/>
              </a:rPr>
              <a:t>[des solutions pour financer la                          mobilité  professionnelle de Vos salariés]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74CF7F6-6B6F-2D60-69E7-E56B5DF8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252423"/>
                </a:solidFill>
                <a:effectLst/>
                <a:latin typeface="var(--fontFamilyBase)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B2C4AE-1990-A4B5-F541-BB2A2F48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52423"/>
                </a:solidFill>
                <a:effectLst/>
                <a:latin typeface="-apple-system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AA96FB-BBC4-3EF0-C0ED-3BF5159E53C4}"/>
              </a:ext>
            </a:extLst>
          </p:cNvPr>
          <p:cNvSpPr txBox="1"/>
          <p:nvPr/>
        </p:nvSpPr>
        <p:spPr>
          <a:xfrm>
            <a:off x="533400" y="4251325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Rencontres de la Mobilité – Privas – 21 mai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DFDB6B-9829-8177-90E3-AF09AC58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12" y="1431149"/>
            <a:ext cx="8513042" cy="3034420"/>
          </a:xfrm>
        </p:spPr>
        <p:txBody>
          <a:bodyPr/>
          <a:lstStyle/>
          <a:p>
            <a:r>
              <a:rPr lang="fr-FR"/>
              <a:t>Les salariés concernés cumulent des points de pénibilité lorsqu’ils sont exposés à l’un des </a:t>
            </a:r>
            <a:r>
              <a:rPr lang="fr-FR" b="1">
                <a:solidFill>
                  <a:srgbClr val="FF5954"/>
                </a:solidFill>
              </a:rPr>
              <a:t>6 facteurs de risques suivants </a:t>
            </a:r>
            <a:r>
              <a:rPr lang="fr-FR"/>
              <a:t>:</a:t>
            </a:r>
          </a:p>
          <a:p>
            <a:endParaRPr lang="fr-FR" sz="1500" b="1" u="sng">
              <a:solidFill>
                <a:srgbClr val="FF5954"/>
              </a:solidFill>
            </a:endParaRPr>
          </a:p>
          <a:p>
            <a:endParaRPr lang="fr-FR" sz="375" b="1" u="sng">
              <a:solidFill>
                <a:srgbClr val="FF5954"/>
              </a:solidFill>
            </a:endParaRPr>
          </a:p>
          <a:p>
            <a:endParaRPr lang="fr-FR" sz="375" b="1" u="sng">
              <a:solidFill>
                <a:srgbClr val="FF5954"/>
              </a:solidFill>
            </a:endParaRPr>
          </a:p>
          <a:p>
            <a:r>
              <a:rPr lang="fr-FR" b="1">
                <a:solidFill>
                  <a:srgbClr val="FF5954"/>
                </a:solidFill>
              </a:rPr>
              <a:t>UTILISATION DES POINTS POUR RÉDUIRE L’EXPOSITION AUX RISQUES : </a:t>
            </a:r>
          </a:p>
          <a:p>
            <a:pPr marL="547688" lvl="1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>
                <a:latin typeface="Arial"/>
                <a:cs typeface="Arial"/>
              </a:rPr>
              <a:t>Financement d’une formation professionnelle pour accéder à un poste </a:t>
            </a:r>
            <a:r>
              <a:rPr lang="fr-FR" u="sng">
                <a:latin typeface="Arial"/>
                <a:cs typeface="Arial"/>
              </a:rPr>
              <a:t>moins ou pas </a:t>
            </a:r>
            <a:r>
              <a:rPr lang="fr-FR">
                <a:latin typeface="Arial"/>
                <a:cs typeface="Arial"/>
              </a:rPr>
              <a:t>exposé : abondement du CPF par le C2P, saisie du CEP obligatoire</a:t>
            </a:r>
          </a:p>
          <a:p>
            <a:pPr marL="547688" lvl="1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>
                <a:latin typeface="Arial"/>
                <a:cs typeface="Arial"/>
              </a:rPr>
              <a:t>Financement d’un projet de reconversion vers un métier </a:t>
            </a:r>
            <a:r>
              <a:rPr lang="fr-FR" u="sng">
                <a:latin typeface="Arial"/>
                <a:cs typeface="Arial"/>
              </a:rPr>
              <a:t>non exposé </a:t>
            </a:r>
            <a:r>
              <a:rPr lang="fr-FR">
                <a:latin typeface="Arial"/>
                <a:cs typeface="Arial"/>
              </a:rPr>
              <a:t>: dispositif PUR (PUR-BC/VAE/PTP), saisie du CEP obligatoire et intervention de Transitions Pro</a:t>
            </a:r>
          </a:p>
          <a:p>
            <a:pPr marL="547688" lvl="1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>
                <a:latin typeface="Arial"/>
                <a:cs typeface="Arial"/>
              </a:rPr>
              <a:t>Financement d’un passage à temps partiel sans perte de salaire pendant une période donnée</a:t>
            </a:r>
          </a:p>
          <a:p>
            <a:pPr marL="547688" lvl="1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>
                <a:latin typeface="Arial"/>
                <a:cs typeface="Arial"/>
              </a:rPr>
              <a:t>Anticipation d’un départ à la retraite jusqu'à 2 ans avant l'âge légal (rachat de trimestres, calcul de la pension)</a:t>
            </a:r>
          </a:p>
          <a:p>
            <a:pPr marL="547688" lvl="1" indent="-21431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900">
                <a:solidFill>
                  <a:srgbClr val="FF5954"/>
                </a:solidFill>
                <a:latin typeface="Arial"/>
                <a:cs typeface="Arial"/>
              </a:rPr>
              <a:t>Les 20 premiers points doivent être utilisés pour la formation ou la reconversion professionnelle. 1 point = 500 Euros (sauf pour les personnes nées avant 1962). Le passage à temps partiel ou l'anticipation de la retraite = par blocs de 10 points. </a:t>
            </a:r>
            <a:endParaRPr lang="fr-FR" sz="900">
              <a:solidFill>
                <a:srgbClr val="FF5954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ACD75-3742-3EDA-F81C-F62E71DA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7" y="863341"/>
            <a:ext cx="8395763" cy="403957"/>
          </a:xfrm>
        </p:spPr>
        <p:txBody>
          <a:bodyPr/>
          <a:lstStyle/>
          <a:p>
            <a:r>
              <a:rPr lang="fr-FR" sz="2250"/>
              <a:t>ZOOM sur le compte professionnel de prévention (C2P)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4F08E4C-1AA3-090C-4F9A-2003FB2C3D53}"/>
              </a:ext>
            </a:extLst>
          </p:cNvPr>
          <p:cNvSpPr/>
          <p:nvPr/>
        </p:nvSpPr>
        <p:spPr>
          <a:xfrm>
            <a:off x="312344" y="1045906"/>
            <a:ext cx="7169544" cy="137897"/>
          </a:xfrm>
          <a:prstGeom prst="roundRect">
            <a:avLst/>
          </a:prstGeom>
          <a:solidFill>
            <a:srgbClr val="FF595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7" name="Image 36" descr="Une image contenant Graphique, symbole, Police, logo&#10;&#10;Le contenu généré par l’IA peut être incorrect.">
            <a:extLst>
              <a:ext uri="{FF2B5EF4-FFF2-40B4-BE49-F238E27FC236}">
                <a16:creationId xmlns:a16="http://schemas.microsoft.com/office/drawing/2014/main" id="{1AA4B003-D882-B3FA-B570-F518440CDA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200" y="1807162"/>
            <a:ext cx="270000" cy="270000"/>
          </a:xfrm>
          <a:prstGeom prst="rect">
            <a:avLst/>
          </a:prstGeom>
        </p:spPr>
      </p:pic>
      <p:pic>
        <p:nvPicPr>
          <p:cNvPr id="38" name="Image 37" descr="Une image contenant Graphique, symbole, clipart, conception&#10;&#10;Le contenu généré par l’IA peut être incorrect.">
            <a:extLst>
              <a:ext uri="{FF2B5EF4-FFF2-40B4-BE49-F238E27FC236}">
                <a16:creationId xmlns:a16="http://schemas.microsoft.com/office/drawing/2014/main" id="{85B777E2-9080-515B-45A3-16A542F57C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656" y="1788420"/>
            <a:ext cx="270000" cy="270000"/>
          </a:xfrm>
          <a:prstGeom prst="rect">
            <a:avLst/>
          </a:prstGeom>
        </p:spPr>
      </p:pic>
      <p:pic>
        <p:nvPicPr>
          <p:cNvPr id="39" name="Image 38" descr="Une image contenant Graphique, Polic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5F897056-0BA0-9053-F6A7-4EDB679645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565" y="1788420"/>
            <a:ext cx="270000" cy="270000"/>
          </a:xfrm>
          <a:prstGeom prst="rect">
            <a:avLst/>
          </a:prstGeom>
        </p:spPr>
      </p:pic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3186FA28-0C36-EDC3-8247-5515E11B7B01}"/>
              </a:ext>
            </a:extLst>
          </p:cNvPr>
          <p:cNvSpPr txBox="1">
            <a:spLocks/>
          </p:cNvSpPr>
          <p:nvPr/>
        </p:nvSpPr>
        <p:spPr>
          <a:xfrm>
            <a:off x="7278419" y="2153840"/>
            <a:ext cx="1242000" cy="207749"/>
          </a:xfrm>
          <a:prstGeom prst="rect">
            <a:avLst/>
          </a:prstGeom>
        </p:spPr>
        <p:txBody>
          <a:bodyPr vert="horz" wrap="square" lIns="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128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90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Bruit</a:t>
            </a:r>
          </a:p>
        </p:txBody>
      </p: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96157BEB-E97F-A90F-C6D7-DB4E64590109}"/>
              </a:ext>
            </a:extLst>
          </p:cNvPr>
          <p:cNvSpPr txBox="1">
            <a:spLocks/>
          </p:cNvSpPr>
          <p:nvPr/>
        </p:nvSpPr>
        <p:spPr>
          <a:xfrm>
            <a:off x="5958826" y="2153840"/>
            <a:ext cx="1242000" cy="207749"/>
          </a:xfrm>
          <a:prstGeom prst="rect">
            <a:avLst/>
          </a:prstGeom>
        </p:spPr>
        <p:txBody>
          <a:bodyPr vert="horz" wrap="square" lIns="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128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90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Travail de nuit</a:t>
            </a:r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A8A12E63-4506-F177-A118-82FA19EBB925}"/>
              </a:ext>
            </a:extLst>
          </p:cNvPr>
          <p:cNvSpPr txBox="1">
            <a:spLocks/>
          </p:cNvSpPr>
          <p:nvPr/>
        </p:nvSpPr>
        <p:spPr>
          <a:xfrm>
            <a:off x="3319640" y="2153840"/>
            <a:ext cx="1242000" cy="346249"/>
          </a:xfrm>
          <a:prstGeom prst="rect">
            <a:avLst/>
          </a:prstGeom>
        </p:spPr>
        <p:txBody>
          <a:bodyPr vert="horz" wrap="square" lIns="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128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90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Températures extrêmes</a:t>
            </a:r>
          </a:p>
        </p:txBody>
      </p:sp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12CA80BF-70A0-8CB8-B4E1-8C71C7E8E256}"/>
              </a:ext>
            </a:extLst>
          </p:cNvPr>
          <p:cNvSpPr txBox="1">
            <a:spLocks/>
          </p:cNvSpPr>
          <p:nvPr/>
        </p:nvSpPr>
        <p:spPr>
          <a:xfrm>
            <a:off x="4639233" y="2153840"/>
            <a:ext cx="1242000" cy="207749"/>
          </a:xfrm>
          <a:prstGeom prst="rect">
            <a:avLst/>
          </a:prstGeom>
        </p:spPr>
        <p:txBody>
          <a:bodyPr vert="horz" wrap="square" lIns="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128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90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Travail répétitif</a:t>
            </a:r>
          </a:p>
        </p:txBody>
      </p:sp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6DA67BFD-1AB7-E63E-2F36-D89F8DE43AD1}"/>
              </a:ext>
            </a:extLst>
          </p:cNvPr>
          <p:cNvSpPr txBox="1">
            <a:spLocks/>
          </p:cNvSpPr>
          <p:nvPr/>
        </p:nvSpPr>
        <p:spPr>
          <a:xfrm>
            <a:off x="680455" y="2153840"/>
            <a:ext cx="1242000" cy="346249"/>
          </a:xfrm>
          <a:prstGeom prst="rect">
            <a:avLst/>
          </a:prstGeom>
        </p:spPr>
        <p:txBody>
          <a:bodyPr vert="horz" wrap="square" lIns="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128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90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Activité exercée en milieu hyperbare</a:t>
            </a:r>
          </a:p>
        </p:txBody>
      </p:sp>
      <p:sp>
        <p:nvSpPr>
          <p:cNvPr id="45" name="Espace réservé du contenu 2">
            <a:extLst>
              <a:ext uri="{FF2B5EF4-FFF2-40B4-BE49-F238E27FC236}">
                <a16:creationId xmlns:a16="http://schemas.microsoft.com/office/drawing/2014/main" id="{5B416390-847C-976A-CE53-D4B20EC8EC3A}"/>
              </a:ext>
            </a:extLst>
          </p:cNvPr>
          <p:cNvSpPr txBox="1">
            <a:spLocks/>
          </p:cNvSpPr>
          <p:nvPr/>
        </p:nvSpPr>
        <p:spPr>
          <a:xfrm>
            <a:off x="2000048" y="2153840"/>
            <a:ext cx="1242000" cy="346249"/>
          </a:xfrm>
          <a:prstGeom prst="rect">
            <a:avLst/>
          </a:prstGeom>
        </p:spPr>
        <p:txBody>
          <a:bodyPr vert="horz" wrap="square" lIns="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128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90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FF5954"/>
              </a:buClr>
              <a:buFont typeface="Marianne Medium" panose="02000000000000000000" pitchFamily="2" charset="0"/>
              <a:buChar char="→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Travail en équipe successive alternance</a:t>
            </a:r>
          </a:p>
        </p:txBody>
      </p:sp>
      <p:pic>
        <p:nvPicPr>
          <p:cNvPr id="46" name="Image 45" descr="Une image contenant Graphique, Police, conception, texte&#10;&#10;Le contenu généré par l’IA peut être incorrect.">
            <a:extLst>
              <a:ext uri="{FF2B5EF4-FFF2-40B4-BE49-F238E27FC236}">
                <a16:creationId xmlns:a16="http://schemas.microsoft.com/office/drawing/2014/main" id="{4D22D46F-4ED4-9359-EBBC-3516E74433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148" y="1796258"/>
            <a:ext cx="270000" cy="270000"/>
          </a:xfrm>
          <a:prstGeom prst="rect">
            <a:avLst/>
          </a:prstGeom>
        </p:spPr>
      </p:pic>
      <p:pic>
        <p:nvPicPr>
          <p:cNvPr id="47" name="Image 46" descr="Une image contenant Police, symbole, Graphique, logo&#10;&#10;Le contenu généré par l’IA peut être incorrect.">
            <a:extLst>
              <a:ext uri="{FF2B5EF4-FFF2-40B4-BE49-F238E27FC236}">
                <a16:creationId xmlns:a16="http://schemas.microsoft.com/office/drawing/2014/main" id="{1CB98562-C777-DD42-6DE6-E5D3AA8325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482" y="1796258"/>
            <a:ext cx="270000" cy="270000"/>
          </a:xfrm>
          <a:prstGeom prst="rect">
            <a:avLst/>
          </a:prstGeom>
        </p:spPr>
      </p:pic>
      <p:pic>
        <p:nvPicPr>
          <p:cNvPr id="48" name="Image 47" descr="Une image contenant symbole, cercle, Graphique, logo&#10;&#10;Le contenu généré par l’IA peut être incorrect.">
            <a:extLst>
              <a:ext uri="{FF2B5EF4-FFF2-40B4-BE49-F238E27FC236}">
                <a16:creationId xmlns:a16="http://schemas.microsoft.com/office/drawing/2014/main" id="{A3E9A78C-89B9-185B-9388-7A99951197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573" y="1796258"/>
            <a:ext cx="2700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5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CC7F3-648D-6474-B51E-386D5F566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une homme à la recherche dans la caméra">
            <a:extLst>
              <a:ext uri="{FF2B5EF4-FFF2-40B4-BE49-F238E27FC236}">
                <a16:creationId xmlns:a16="http://schemas.microsoft.com/office/drawing/2014/main" id="{7BAF5659-8D0C-7E69-651F-F719B0BC2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6" y="1500196"/>
            <a:ext cx="2034949" cy="27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F22327-E0CF-1312-230A-3A7E561B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 d’un bénéficiaire du dispositif PUR-PTP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CDE6F1-3649-90C8-540C-7EBF2A8248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A8887C5E-46D4-189D-BE0A-0F5CCC7C80D0}"/>
              </a:ext>
            </a:extLst>
          </p:cNvPr>
          <p:cNvSpPr txBox="1">
            <a:spLocks/>
          </p:cNvSpPr>
          <p:nvPr/>
        </p:nvSpPr>
        <p:spPr>
          <a:xfrm>
            <a:off x="2776077" y="1410344"/>
            <a:ext cx="2195987" cy="1598227"/>
          </a:xfrm>
          <a:prstGeom prst="rect">
            <a:avLst/>
          </a:prstGeom>
        </p:spPr>
        <p:txBody>
          <a:bodyPr/>
          <a:lstStyle>
            <a:lvl1pPr marL="0">
              <a:spcAft>
                <a:spcPts val="1000"/>
              </a:spcAft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4"/>
              </a:buBlip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98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Prénom : </a:t>
            </a:r>
            <a:r>
              <a:rPr lang="fr-FR" sz="1398" b="0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Kamel</a:t>
            </a:r>
          </a:p>
          <a:p>
            <a:r>
              <a:rPr lang="fr-FR" sz="1398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Âge : </a:t>
            </a:r>
            <a:r>
              <a:rPr lang="fr-FR" sz="1398" b="0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30 ans</a:t>
            </a:r>
          </a:p>
          <a:p>
            <a:r>
              <a:rPr lang="fr-FR" sz="1398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Département : </a:t>
            </a:r>
            <a:r>
              <a:rPr lang="fr-FR" sz="1398" b="0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Drôme</a:t>
            </a:r>
          </a:p>
          <a:p>
            <a:r>
              <a:rPr lang="fr-FR" sz="1398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Niveau d’étude : </a:t>
            </a:r>
            <a:r>
              <a:rPr lang="fr-FR" sz="1398" b="0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Aucun</a:t>
            </a:r>
          </a:p>
          <a:p>
            <a:r>
              <a:rPr lang="fr-FR" sz="1398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Métier : </a:t>
            </a:r>
            <a:r>
              <a:rPr lang="fr-FR" sz="1398" b="0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Conducteur de ligne en industrie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C48148D-4BB3-49D3-EF53-6D30EC039FF9}"/>
              </a:ext>
            </a:extLst>
          </p:cNvPr>
          <p:cNvSpPr txBox="1">
            <a:spLocks/>
          </p:cNvSpPr>
          <p:nvPr/>
        </p:nvSpPr>
        <p:spPr>
          <a:xfrm>
            <a:off x="5626444" y="1728937"/>
            <a:ext cx="2294790" cy="444606"/>
          </a:xfrm>
          <a:prstGeom prst="rect">
            <a:avLst/>
          </a:prstGeom>
        </p:spPr>
        <p:txBody>
          <a:bodyPr/>
          <a:lstStyle>
            <a:lvl1pPr marL="0">
              <a:spcAft>
                <a:spcPts val="1000"/>
              </a:spcAft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4"/>
              </a:buBlip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Aft>
                <a:spcPts val="0"/>
              </a:spcAft>
            </a:pPr>
            <a:r>
              <a:rPr lang="fr-FR" sz="1598" b="1" dirty="0">
                <a:solidFill>
                  <a:srgbClr val="3A3AB9"/>
                </a:solidFill>
                <a:latin typeface="Playfair Display" panose="00000500000000000000" pitchFamily="2" charset="0"/>
                <a:cs typeface="+mn-cs"/>
              </a:rPr>
              <a:t>Son projet professionnel est </a:t>
            </a:r>
          </a:p>
          <a:p>
            <a:pPr lvl="1" algn="ctr">
              <a:spcAft>
                <a:spcPts val="0"/>
              </a:spcAft>
            </a:pPr>
            <a:r>
              <a:rPr lang="fr-FR" sz="1598" b="1" dirty="0">
                <a:solidFill>
                  <a:srgbClr val="3A3AB9"/>
                </a:solidFill>
                <a:latin typeface="Playfair Display" panose="00000500000000000000" pitchFamily="2" charset="0"/>
                <a:cs typeface="+mn-cs"/>
              </a:rPr>
              <a:t>de devenir </a:t>
            </a:r>
          </a:p>
          <a:p>
            <a:pPr algn="ctr">
              <a:spcAft>
                <a:spcPts val="0"/>
              </a:spcAft>
            </a:pPr>
            <a:r>
              <a:rPr lang="fr-FR" sz="1598" dirty="0">
                <a:solidFill>
                  <a:srgbClr val="3A3AB9"/>
                </a:solidFill>
                <a:latin typeface="Playfair Display" panose="00000500000000000000" pitchFamily="2" charset="0"/>
                <a:cs typeface="+mn-cs"/>
              </a:rPr>
              <a:t>Plombier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A3164986-AE63-2055-9E2E-4D469A826C34}"/>
              </a:ext>
            </a:extLst>
          </p:cNvPr>
          <p:cNvSpPr/>
          <p:nvPr/>
        </p:nvSpPr>
        <p:spPr>
          <a:xfrm rot="5400000" flipH="1">
            <a:off x="6698213" y="2126906"/>
            <a:ext cx="151254" cy="1663862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037262CA-5E90-C2E1-5F0C-5412EAF7E9B4}"/>
              </a:ext>
            </a:extLst>
          </p:cNvPr>
          <p:cNvSpPr>
            <a:spLocks/>
          </p:cNvSpPr>
          <p:nvPr/>
        </p:nvSpPr>
        <p:spPr>
          <a:xfrm>
            <a:off x="2337885" y="3804991"/>
            <a:ext cx="589039" cy="906415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E5DE90B-BC9F-6912-9D70-69FD5E2C0E15}"/>
              </a:ext>
            </a:extLst>
          </p:cNvPr>
          <p:cNvSpPr txBox="1">
            <a:spLocks/>
          </p:cNvSpPr>
          <p:nvPr/>
        </p:nvSpPr>
        <p:spPr>
          <a:xfrm>
            <a:off x="2897668" y="3895385"/>
            <a:ext cx="5799416" cy="700889"/>
          </a:xfrm>
          <a:prstGeom prst="rect">
            <a:avLst/>
          </a:prstGeom>
        </p:spPr>
        <p:txBody>
          <a:bodyPr/>
          <a:lstStyle>
            <a:lvl1pPr marL="0">
              <a:spcAft>
                <a:spcPts val="1000"/>
              </a:spcAft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4"/>
              </a:buBlip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400" indent="-285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398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Formation : </a:t>
            </a:r>
            <a:r>
              <a:rPr lang="fr-FR" sz="1398" b="0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TP Installateur thermique et sanitaire</a:t>
            </a:r>
          </a:p>
          <a:p>
            <a:pPr marL="285400" indent="-285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398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Durée de la formation : </a:t>
            </a:r>
            <a:r>
              <a:rPr lang="fr-FR" sz="1398" b="0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7 mois </a:t>
            </a:r>
          </a:p>
          <a:p>
            <a:pPr marL="285400" indent="-285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398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Financement : </a:t>
            </a:r>
            <a:r>
              <a:rPr lang="fr-FR" sz="1398" b="0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20 points C2P (10 000€) équivalant à 29% du coût du dossier (34 500€)</a:t>
            </a:r>
          </a:p>
          <a:p>
            <a:pPr marL="285400" indent="-2854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398" b="0" i="1" dirty="0">
              <a:solidFill>
                <a:srgbClr val="0DA8A7"/>
              </a:solidFill>
              <a:latin typeface="Barlow Condensed" panose="00000506000000000000" pitchFamily="2" charset="0"/>
              <a:ea typeface="+mj-ea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26202A1-AD7F-F218-FAE2-B9B6B47F3888}"/>
              </a:ext>
            </a:extLst>
          </p:cNvPr>
          <p:cNvSpPr/>
          <p:nvPr/>
        </p:nvSpPr>
        <p:spPr>
          <a:xfrm rot="16200000" flipH="1" flipV="1">
            <a:off x="6698213" y="739028"/>
            <a:ext cx="151254" cy="1663862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</p:spTree>
    <p:extLst>
      <p:ext uri="{BB962C8B-B14F-4D97-AF65-F5344CB8AC3E}">
        <p14:creationId xmlns:p14="http://schemas.microsoft.com/office/powerpoint/2010/main" val="373050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1165CDA9-8E14-5DF3-2606-08350669F15C}"/>
              </a:ext>
            </a:extLst>
          </p:cNvPr>
          <p:cNvSpPr txBox="1">
            <a:spLocks/>
          </p:cNvSpPr>
          <p:nvPr/>
        </p:nvSpPr>
        <p:spPr>
          <a:xfrm>
            <a:off x="5651372" y="1781014"/>
            <a:ext cx="2777475" cy="1442887"/>
          </a:xfrm>
          <a:prstGeom prst="rect">
            <a:avLst/>
          </a:prstGeom>
        </p:spPr>
        <p:txBody>
          <a:bodyPr vert="horz" lIns="91328" tIns="45664" rIns="91328" bIns="45664" rtlCol="0" anchor="t">
            <a:noAutofit/>
          </a:bodyPr>
          <a:lstStyle>
            <a:defPPr>
              <a:defRPr lang="fr-FR"/>
            </a:defPPr>
            <a:lvl1pPr marL="0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4743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09485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14228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8971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3714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28456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33199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37942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sz="13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F025F0-346B-CBE2-B17E-9322D3404BF8}"/>
              </a:ext>
            </a:extLst>
          </p:cNvPr>
          <p:cNvSpPr txBox="1"/>
          <p:nvPr/>
        </p:nvSpPr>
        <p:spPr>
          <a:xfrm>
            <a:off x="677052" y="928826"/>
            <a:ext cx="7789895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4743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09485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14228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8971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3714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28456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33199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37942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  <a:buSzPct val="110000"/>
            </a:pPr>
            <a:r>
              <a:rPr lang="fr-FR" sz="4000" b="1" i="1" dirty="0">
                <a:solidFill>
                  <a:srgbClr val="3A3AB9"/>
                </a:solidFill>
                <a:highlight>
                  <a:srgbClr val="FFEB00"/>
                </a:highlight>
                <a:latin typeface="Barlow Condensed"/>
                <a:ea typeface="+mj-ea"/>
                <a:cs typeface="Arial"/>
              </a:rPr>
              <a:t>Des parcours à coconstruire !</a:t>
            </a:r>
            <a:endParaRPr lang="fr-FR" sz="1100" i="1" dirty="0">
              <a:solidFill>
                <a:srgbClr val="3A3AB9"/>
              </a:solidFill>
              <a:latin typeface="Barlow Condensed"/>
              <a:ea typeface="+mj-ea"/>
              <a:cs typeface="Arial"/>
            </a:endParaRPr>
          </a:p>
          <a:p>
            <a:pPr marL="342900" indent="-342900">
              <a:spcAft>
                <a:spcPts val="2400"/>
              </a:spcAft>
              <a:buSzPct val="110000"/>
              <a:buBlip>
                <a:blip r:embed="rId3"/>
              </a:buBlip>
            </a:pPr>
            <a:r>
              <a:rPr lang="fr-FR" sz="2000" i="1" dirty="0">
                <a:solidFill>
                  <a:srgbClr val="3A3AB9"/>
                </a:solidFill>
                <a:latin typeface="Barlow Condensed"/>
                <a:ea typeface="+mj-ea"/>
                <a:cs typeface="Arial"/>
              </a:rPr>
              <a:t>  Mobilité </a:t>
            </a:r>
            <a:r>
              <a:rPr lang="fr-FR" sz="2000" b="1" i="1" dirty="0">
                <a:solidFill>
                  <a:srgbClr val="FFEB00"/>
                </a:solidFill>
                <a:highlight>
                  <a:srgbClr val="00969A"/>
                </a:highlight>
                <a:latin typeface="Barlow Condensed"/>
                <a:ea typeface="+mj-ea"/>
                <a:cs typeface="Arial"/>
              </a:rPr>
              <a:t>interne</a:t>
            </a:r>
            <a:r>
              <a:rPr lang="fr-FR" sz="2000" i="1" dirty="0">
                <a:solidFill>
                  <a:srgbClr val="3A3AB9"/>
                </a:solidFill>
                <a:latin typeface="Barlow Condensed"/>
                <a:ea typeface="+mj-ea"/>
                <a:cs typeface="Arial"/>
              </a:rPr>
              <a:t> ou </a:t>
            </a:r>
            <a:r>
              <a:rPr lang="fr-FR" sz="2000" b="1" i="1" dirty="0">
                <a:solidFill>
                  <a:srgbClr val="FFEB00"/>
                </a:solidFill>
                <a:highlight>
                  <a:srgbClr val="00969A"/>
                </a:highlight>
                <a:latin typeface="Barlow Condensed"/>
                <a:ea typeface="+mj-ea"/>
                <a:cs typeface="Arial"/>
              </a:rPr>
              <a:t>externe</a:t>
            </a:r>
            <a:r>
              <a:rPr lang="fr-FR" sz="2000" b="1" i="1" dirty="0">
                <a:solidFill>
                  <a:srgbClr val="FFEB00"/>
                </a:solidFill>
                <a:latin typeface="Barlow Condensed"/>
                <a:ea typeface="+mj-ea"/>
                <a:cs typeface="Arial"/>
              </a:rPr>
              <a:t> </a:t>
            </a:r>
            <a:r>
              <a:rPr lang="fr-FR" sz="2000" i="1" dirty="0">
                <a:solidFill>
                  <a:schemeClr val="accent1"/>
                </a:solidFill>
                <a:latin typeface="Barlow Condensed"/>
                <a:ea typeface="+mj-ea"/>
                <a:cs typeface="Arial"/>
              </a:rPr>
              <a:t>quel que soit le dispositif</a:t>
            </a:r>
          </a:p>
          <a:p>
            <a:pPr marL="342900" indent="-342900">
              <a:spcAft>
                <a:spcPts val="2400"/>
              </a:spcAft>
              <a:buSzPct val="110000"/>
              <a:buBlip>
                <a:blip r:embed="rId3"/>
              </a:buBlip>
            </a:pPr>
            <a:r>
              <a:rPr lang="fr-FR" sz="2000" b="1" i="1" dirty="0">
                <a:solidFill>
                  <a:srgbClr val="FFEB00"/>
                </a:solidFill>
                <a:latin typeface="Barlow Condensed"/>
                <a:ea typeface="+mj-ea"/>
                <a:cs typeface="Arial"/>
              </a:rPr>
              <a:t>  </a:t>
            </a:r>
            <a:r>
              <a:rPr lang="fr-FR" sz="2000" b="1" i="1" dirty="0">
                <a:solidFill>
                  <a:srgbClr val="FFEB00"/>
                </a:solidFill>
                <a:highlight>
                  <a:srgbClr val="00969A"/>
                </a:highlight>
                <a:latin typeface="Barlow Condensed"/>
                <a:ea typeface="+mj-ea"/>
                <a:cs typeface="Arial"/>
              </a:rPr>
              <a:t>Sécurisation des parcours</a:t>
            </a:r>
            <a:r>
              <a:rPr lang="fr-FR" sz="2000" b="1" i="1" dirty="0">
                <a:solidFill>
                  <a:srgbClr val="FFEB00"/>
                </a:solidFill>
                <a:latin typeface="Barlow Condensed"/>
                <a:ea typeface="+mj-ea"/>
                <a:cs typeface="Arial"/>
              </a:rPr>
              <a:t> </a:t>
            </a:r>
            <a:r>
              <a:rPr lang="fr-FR" sz="2000" i="1" dirty="0">
                <a:solidFill>
                  <a:srgbClr val="3A3AB9"/>
                </a:solidFill>
                <a:latin typeface="Barlow Condensed"/>
                <a:ea typeface="+mj-ea"/>
                <a:cs typeface="Arial"/>
              </a:rPr>
              <a:t>et gestion de l'allongement des carrières</a:t>
            </a:r>
            <a:endParaRPr lang="fr-FR" sz="5400" dirty="0">
              <a:ea typeface="+mj-ea"/>
            </a:endParaRPr>
          </a:p>
          <a:p>
            <a:pPr marL="342900" indent="-342900">
              <a:spcAft>
                <a:spcPts val="2400"/>
              </a:spcAft>
              <a:buSzPct val="110000"/>
              <a:buBlip>
                <a:blip r:embed="rId3"/>
              </a:buBlip>
            </a:pPr>
            <a:r>
              <a:rPr lang="fr-FR" sz="2000" b="1" i="1" dirty="0">
                <a:solidFill>
                  <a:srgbClr val="FFEB00"/>
                </a:solidFill>
                <a:latin typeface="Barlow Condensed"/>
                <a:ea typeface="+mj-ea"/>
                <a:cs typeface="Arial"/>
              </a:rPr>
              <a:t>  </a:t>
            </a:r>
            <a:r>
              <a:rPr lang="fr-FR" sz="2000" b="1" i="1" dirty="0">
                <a:solidFill>
                  <a:srgbClr val="FFEB00"/>
                </a:solidFill>
                <a:highlight>
                  <a:srgbClr val="00969A"/>
                </a:highlight>
                <a:latin typeface="Barlow Condensed"/>
                <a:ea typeface="+mj-ea"/>
                <a:cs typeface="Arial"/>
              </a:rPr>
              <a:t>Prévention</a:t>
            </a:r>
            <a:r>
              <a:rPr lang="fr-FR" sz="2000" i="1" dirty="0">
                <a:solidFill>
                  <a:srgbClr val="3A3AB9"/>
                </a:solidFill>
                <a:latin typeface="Barlow Condensed"/>
                <a:ea typeface="+mj-ea"/>
                <a:cs typeface="Arial"/>
              </a:rPr>
              <a:t> des problèmes de santé et des risques d'inaptitude</a:t>
            </a:r>
          </a:p>
          <a:p>
            <a:pPr marL="342900" indent="-342900">
              <a:spcAft>
                <a:spcPts val="2400"/>
              </a:spcAft>
              <a:buSzPct val="110000"/>
              <a:buBlip>
                <a:blip r:embed="rId3"/>
              </a:buBlip>
            </a:pPr>
            <a:r>
              <a:rPr lang="fr-FR" sz="2000" i="1" dirty="0">
                <a:solidFill>
                  <a:srgbClr val="3A3AB9"/>
                </a:solidFill>
                <a:latin typeface="Barlow Condensed"/>
                <a:ea typeface="+mj-ea"/>
                <a:cs typeface="Arial"/>
              </a:rPr>
              <a:t>  Valorisation de la </a:t>
            </a:r>
            <a:r>
              <a:rPr lang="fr-FR" sz="2000" b="1" i="1" dirty="0">
                <a:solidFill>
                  <a:srgbClr val="FFEB00"/>
                </a:solidFill>
                <a:highlight>
                  <a:srgbClr val="00969A"/>
                </a:highlight>
                <a:latin typeface="Barlow Condensed"/>
                <a:ea typeface="+mj-ea"/>
                <a:cs typeface="Arial"/>
              </a:rPr>
              <a:t>marque employeur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82A13106-2EDD-5F99-6337-AA8099437D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3" name="Graphique 2" descr="Poignée de main contour">
            <a:extLst>
              <a:ext uri="{FF2B5EF4-FFF2-40B4-BE49-F238E27FC236}">
                <a16:creationId xmlns:a16="http://schemas.microsoft.com/office/drawing/2014/main" id="{898A48A3-B5D8-5E33-8D1F-9E9A017EE6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5600" y="3336925"/>
            <a:ext cx="1592735" cy="15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42B07-6B14-AC59-0924-3FB74519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5" y="628340"/>
            <a:ext cx="8611677" cy="353258"/>
          </a:xfrm>
        </p:spPr>
        <p:txBody>
          <a:bodyPr/>
          <a:lstStyle/>
          <a:p>
            <a:r>
              <a:rPr lang="fr-FR" sz="2200" dirty="0">
                <a:sym typeface="Arial"/>
              </a:rPr>
              <a:t>Les points de contacts pour les salariés :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4D7EA877-6182-C901-A2F4-CF057A20F59D}"/>
              </a:ext>
            </a:extLst>
          </p:cNvPr>
          <p:cNvSpPr txBox="1">
            <a:spLocks/>
          </p:cNvSpPr>
          <p:nvPr/>
        </p:nvSpPr>
        <p:spPr>
          <a:xfrm>
            <a:off x="4669411" y="2197457"/>
            <a:ext cx="4450391" cy="614442"/>
          </a:xfrm>
          <a:prstGeom prst="rect">
            <a:avLst/>
          </a:prstGeom>
        </p:spPr>
        <p:txBody>
          <a:bodyPr vert="horz" lIns="91327" tIns="45664" rIns="91327" bIns="45664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rgbClr val="5057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 sz="1200" kern="1200">
                <a:solidFill>
                  <a:srgbClr val="5057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rgbClr val="1E26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rgbClr val="1E26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rgbClr val="1E26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996" b="1">
                <a:solidFill>
                  <a:schemeClr val="bg1"/>
                </a:solidFill>
              </a:rPr>
              <a:t>04 72 82 50 50</a:t>
            </a: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5D6A1A7D-7E11-D0EB-FC36-992AA4B11551}"/>
              </a:ext>
            </a:extLst>
          </p:cNvPr>
          <p:cNvSpPr/>
          <p:nvPr/>
        </p:nvSpPr>
        <p:spPr>
          <a:xfrm>
            <a:off x="2422405" y="2882283"/>
            <a:ext cx="608848" cy="462165"/>
          </a:xfrm>
          <a:custGeom>
            <a:avLst/>
            <a:gdLst/>
            <a:ahLst/>
            <a:cxnLst/>
            <a:rect l="l" t="t" r="r" b="b"/>
            <a:pathLst>
              <a:path w="629920" h="409575">
                <a:moveTo>
                  <a:pt x="559041" y="2"/>
                </a:moveTo>
                <a:lnTo>
                  <a:pt x="532822" y="5227"/>
                </a:lnTo>
                <a:lnTo>
                  <a:pt x="509515" y="20892"/>
                </a:lnTo>
                <a:lnTo>
                  <a:pt x="319469" y="210938"/>
                </a:lnTo>
                <a:lnTo>
                  <a:pt x="119925" y="20881"/>
                </a:lnTo>
                <a:lnTo>
                  <a:pt x="96628" y="5226"/>
                </a:lnTo>
                <a:lnTo>
                  <a:pt x="70420" y="0"/>
                </a:lnTo>
                <a:lnTo>
                  <a:pt x="44206" y="5214"/>
                </a:lnTo>
                <a:lnTo>
                  <a:pt x="20892" y="20881"/>
                </a:lnTo>
                <a:lnTo>
                  <a:pt x="5221" y="44199"/>
                </a:lnTo>
                <a:lnTo>
                  <a:pt x="0" y="70420"/>
                </a:lnTo>
                <a:lnTo>
                  <a:pt x="5219" y="96635"/>
                </a:lnTo>
                <a:lnTo>
                  <a:pt x="20871" y="119936"/>
                </a:lnTo>
                <a:lnTo>
                  <a:pt x="319511" y="409079"/>
                </a:lnTo>
                <a:lnTo>
                  <a:pt x="608601" y="119978"/>
                </a:lnTo>
                <a:lnTo>
                  <a:pt x="624267" y="96668"/>
                </a:lnTo>
                <a:lnTo>
                  <a:pt x="629486" y="70442"/>
                </a:lnTo>
                <a:lnTo>
                  <a:pt x="624260" y="44213"/>
                </a:lnTo>
                <a:lnTo>
                  <a:pt x="608591" y="20892"/>
                </a:lnTo>
                <a:lnTo>
                  <a:pt x="585267" y="5222"/>
                </a:lnTo>
                <a:lnTo>
                  <a:pt x="559041" y="2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D9F1555E-8BF1-B1C2-F36A-74B35DFA3F6C}"/>
              </a:ext>
            </a:extLst>
          </p:cNvPr>
          <p:cNvSpPr txBox="1">
            <a:spLocks/>
          </p:cNvSpPr>
          <p:nvPr/>
        </p:nvSpPr>
        <p:spPr>
          <a:xfrm>
            <a:off x="5571355" y="1713711"/>
            <a:ext cx="2563570" cy="4663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250" b="1" i="0">
                <a:solidFill>
                  <a:srgbClr val="FF5C6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fr-FR" sz="1400" i="1">
                <a:solidFill>
                  <a:srgbClr val="0DA8A7"/>
                </a:solidFill>
                <a:latin typeface="Barlow Condensed"/>
                <a:cs typeface="Calibri"/>
              </a:rPr>
              <a:t>Accueil du lundi au jeudi de 8h30 à 17h15</a:t>
            </a:r>
            <a:br>
              <a:rPr lang="fr-FR" sz="1400" i="1">
                <a:latin typeface="Barlow Condensed" panose="00000506000000000000" pitchFamily="2" charset="0"/>
                <a:cs typeface="Calibri"/>
              </a:rPr>
            </a:br>
            <a:r>
              <a:rPr lang="fr-FR" sz="1400" i="1">
                <a:solidFill>
                  <a:srgbClr val="0DA8A7"/>
                </a:solidFill>
                <a:latin typeface="Barlow Condensed"/>
                <a:cs typeface="Calibri"/>
              </a:rPr>
              <a:t>et vendredi de 8h30 à 12h à :</a:t>
            </a:r>
            <a:br>
              <a:rPr lang="fr-FR" sz="1400" kern="0"/>
            </a:br>
            <a:endParaRPr lang="fr-FR" sz="1598" kern="0">
              <a:solidFill>
                <a:srgbClr val="3A3AB9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DD50EE1-38FC-B4FE-C35C-47131C32203B}"/>
              </a:ext>
            </a:extLst>
          </p:cNvPr>
          <p:cNvSpPr txBox="1"/>
          <p:nvPr/>
        </p:nvSpPr>
        <p:spPr>
          <a:xfrm>
            <a:off x="4950300" y="2075236"/>
            <a:ext cx="3800968" cy="2554304"/>
          </a:xfrm>
          <a:prstGeom prst="rect">
            <a:avLst/>
          </a:prstGeom>
          <a:noFill/>
        </p:spPr>
        <p:txBody>
          <a:bodyPr wrap="square" lIns="91327" tIns="45664" rIns="91327" bIns="45664" rtlCol="0" anchor="t">
            <a:spAutoFit/>
          </a:bodyPr>
          <a:lstStyle/>
          <a:p>
            <a:pPr algn="ctr"/>
            <a:endParaRPr lang="fr-FR" sz="1200" kern="0">
              <a:solidFill>
                <a:srgbClr val="000000"/>
              </a:solidFill>
              <a:latin typeface="Barlow Condensed"/>
            </a:endParaRPr>
          </a:p>
          <a:p>
            <a:pPr algn="ctr"/>
            <a:r>
              <a:rPr lang="fr-FR" sz="1400" b="1" i="1" kern="0">
                <a:solidFill>
                  <a:srgbClr val="3A3AB9"/>
                </a:solidFill>
                <a:latin typeface="Barlow Condensed"/>
              </a:rPr>
              <a:t>L’ESPACE TERRITORIAL DE LYON</a:t>
            </a:r>
            <a:endParaRPr lang="en-US" sz="1400" kern="0">
              <a:solidFill>
                <a:srgbClr val="000000"/>
              </a:solidFill>
              <a:latin typeface="Barlow Condensed"/>
            </a:endParaRPr>
          </a:p>
          <a:p>
            <a:pPr algn="ctr"/>
            <a:r>
              <a:rPr lang="fr-FR" sz="1400" i="1" kern="0">
                <a:solidFill>
                  <a:srgbClr val="3A3AB9"/>
                </a:solidFill>
                <a:latin typeface="Barlow Condensed"/>
              </a:rPr>
              <a:t>83 Boulevard Vivier Merle </a:t>
            </a:r>
            <a:endParaRPr lang="en-US" sz="1400" kern="0">
              <a:solidFill>
                <a:srgbClr val="000000"/>
              </a:solidFill>
              <a:latin typeface="Barlow Condensed"/>
            </a:endParaRPr>
          </a:p>
          <a:p>
            <a:pPr algn="ctr"/>
            <a:r>
              <a:rPr lang="fr-FR" sz="1400" i="1" kern="0">
                <a:solidFill>
                  <a:srgbClr val="3A3AB9"/>
                </a:solidFill>
                <a:latin typeface="Barlow Condensed"/>
              </a:rPr>
              <a:t>69003 Lyon</a:t>
            </a:r>
          </a:p>
          <a:p>
            <a:pPr algn="ctr"/>
            <a:endParaRPr lang="fr-FR" sz="1200" i="1" kern="0">
              <a:solidFill>
                <a:srgbClr val="3A3AB9"/>
              </a:solidFill>
              <a:latin typeface="Barlow Condensed"/>
            </a:endParaRPr>
          </a:p>
          <a:p>
            <a:pPr algn="ctr"/>
            <a:r>
              <a:rPr lang="fr-FR" sz="1000" b="1" i="1" kern="0">
                <a:solidFill>
                  <a:srgbClr val="3A3AB9"/>
                </a:solidFill>
                <a:latin typeface="Barlow Condensed"/>
              </a:rPr>
              <a:t>L’ESPACE TERRITORIAL DE CLERMONT-FERRAND</a:t>
            </a:r>
            <a:endParaRPr lang="fr-FR" sz="1000">
              <a:ea typeface="Calibri"/>
              <a:cs typeface="Calibri"/>
            </a:endParaRPr>
          </a:p>
          <a:p>
            <a:pPr algn="ctr"/>
            <a:r>
              <a:rPr lang="fr-FR" sz="1000" i="1">
                <a:solidFill>
                  <a:srgbClr val="3A3AB9"/>
                </a:solidFill>
                <a:latin typeface="Barlow Condensed"/>
                <a:cs typeface="Arial"/>
              </a:rPr>
              <a:t>113 Avenue de la République </a:t>
            </a:r>
          </a:p>
          <a:p>
            <a:pPr algn="ctr"/>
            <a:r>
              <a:rPr lang="fr-FR" sz="1000" i="1">
                <a:solidFill>
                  <a:srgbClr val="3A3AB9"/>
                </a:solidFill>
                <a:latin typeface="Barlow Condensed"/>
                <a:cs typeface="Arial"/>
              </a:rPr>
              <a:t>63100 Clermont-Ferrand</a:t>
            </a:r>
          </a:p>
          <a:p>
            <a:pPr algn="ctr"/>
            <a:endParaRPr lang="fr-FR" sz="1000" i="1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fr-FR" sz="1000" b="1" i="1" kern="0">
                <a:solidFill>
                  <a:srgbClr val="3A3AB9"/>
                </a:solidFill>
                <a:latin typeface="Barlow Condensed"/>
              </a:rPr>
              <a:t>L’ESPACE TERRITORIAL DE GRENOBLE</a:t>
            </a:r>
          </a:p>
          <a:p>
            <a:pPr algn="ctr"/>
            <a:r>
              <a:rPr lang="fr-FR" sz="1000" i="1">
                <a:solidFill>
                  <a:srgbClr val="3A3AB9"/>
                </a:solidFill>
                <a:latin typeface="Barlow Condensed"/>
                <a:ea typeface="+mj-ea"/>
                <a:cs typeface="Arial"/>
              </a:rPr>
              <a:t>9 place Robert Schuman </a:t>
            </a:r>
          </a:p>
          <a:p>
            <a:pPr algn="ctr"/>
            <a:r>
              <a:rPr lang="fr-FR" sz="1000" i="1">
                <a:solidFill>
                  <a:srgbClr val="3A3AB9"/>
                </a:solidFill>
                <a:latin typeface="Barlow Condensed"/>
                <a:ea typeface="+mj-ea"/>
                <a:cs typeface="Arial"/>
              </a:rPr>
              <a:t>38000 Grenoble</a:t>
            </a:r>
          </a:p>
          <a:p>
            <a:pPr algn="ctr"/>
            <a:endParaRPr lang="fr-FR" sz="1199" b="1" i="1">
              <a:solidFill>
                <a:srgbClr val="3A3AB9"/>
              </a:solidFill>
              <a:latin typeface="Barlow Condensed" panose="00000506000000000000" pitchFamily="2" charset="0"/>
              <a:ea typeface="+mj-ea"/>
              <a:cs typeface="Arial"/>
            </a:endParaRPr>
          </a:p>
          <a:p>
            <a:pPr algn="ctr"/>
            <a:r>
              <a:rPr lang="fr-FR" sz="1200" b="1" i="1">
                <a:solidFill>
                  <a:srgbClr val="0DA8A7"/>
                </a:solidFill>
                <a:latin typeface="Barlow Condensed"/>
                <a:ea typeface="+mj-ea"/>
                <a:cs typeface="Arial"/>
              </a:rPr>
              <a:t>Et dans une dizaine de permanences de proximité  en région</a:t>
            </a: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126D2722-7072-41DD-5964-EAF4A3A605EC}"/>
              </a:ext>
            </a:extLst>
          </p:cNvPr>
          <p:cNvSpPr/>
          <p:nvPr/>
        </p:nvSpPr>
        <p:spPr>
          <a:xfrm>
            <a:off x="6548716" y="1205821"/>
            <a:ext cx="608848" cy="462165"/>
          </a:xfrm>
          <a:custGeom>
            <a:avLst/>
            <a:gdLst/>
            <a:ahLst/>
            <a:cxnLst/>
            <a:rect l="l" t="t" r="r" b="b"/>
            <a:pathLst>
              <a:path w="629920" h="409575">
                <a:moveTo>
                  <a:pt x="559041" y="2"/>
                </a:moveTo>
                <a:lnTo>
                  <a:pt x="532822" y="5227"/>
                </a:lnTo>
                <a:lnTo>
                  <a:pt x="509515" y="20892"/>
                </a:lnTo>
                <a:lnTo>
                  <a:pt x="319469" y="210938"/>
                </a:lnTo>
                <a:lnTo>
                  <a:pt x="119925" y="20881"/>
                </a:lnTo>
                <a:lnTo>
                  <a:pt x="96628" y="5226"/>
                </a:lnTo>
                <a:lnTo>
                  <a:pt x="70420" y="0"/>
                </a:lnTo>
                <a:lnTo>
                  <a:pt x="44206" y="5214"/>
                </a:lnTo>
                <a:lnTo>
                  <a:pt x="20892" y="20881"/>
                </a:lnTo>
                <a:lnTo>
                  <a:pt x="5221" y="44199"/>
                </a:lnTo>
                <a:lnTo>
                  <a:pt x="0" y="70420"/>
                </a:lnTo>
                <a:lnTo>
                  <a:pt x="5219" y="96635"/>
                </a:lnTo>
                <a:lnTo>
                  <a:pt x="20871" y="119936"/>
                </a:lnTo>
                <a:lnTo>
                  <a:pt x="319511" y="409079"/>
                </a:lnTo>
                <a:lnTo>
                  <a:pt x="608601" y="119978"/>
                </a:lnTo>
                <a:lnTo>
                  <a:pt x="624267" y="96668"/>
                </a:lnTo>
                <a:lnTo>
                  <a:pt x="629486" y="70442"/>
                </a:lnTo>
                <a:lnTo>
                  <a:pt x="624260" y="44213"/>
                </a:lnTo>
                <a:lnTo>
                  <a:pt x="608591" y="20892"/>
                </a:lnTo>
                <a:lnTo>
                  <a:pt x="585267" y="5222"/>
                </a:lnTo>
                <a:lnTo>
                  <a:pt x="559041" y="2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39AB722-43FE-6ED1-E9FF-93DB8AF27E5D}"/>
              </a:ext>
            </a:extLst>
          </p:cNvPr>
          <p:cNvSpPr txBox="1"/>
          <p:nvPr/>
        </p:nvSpPr>
        <p:spPr>
          <a:xfrm>
            <a:off x="1195135" y="1772760"/>
            <a:ext cx="3065597" cy="799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950" b="1">
                <a:solidFill>
                  <a:srgbClr val="4432AA"/>
                </a:solidFill>
                <a:latin typeface="Barlow Condensed"/>
                <a:ea typeface="Calibri"/>
                <a:cs typeface="Calibri"/>
              </a:rPr>
              <a:t>04 72 82 50 50</a:t>
            </a:r>
            <a:endParaRPr lang="fr-FR" sz="1950">
              <a:solidFill>
                <a:srgbClr val="4432AA"/>
              </a:solidFill>
              <a:latin typeface="Barlow Condensed"/>
              <a:ea typeface="Calibri"/>
              <a:cs typeface="Calibri"/>
            </a:endParaRPr>
          </a:p>
          <a:p>
            <a:pPr algn="ctr"/>
            <a:r>
              <a:rPr lang="fr-FR" sz="1150" i="1">
                <a:solidFill>
                  <a:srgbClr val="0DA8A7"/>
                </a:solidFill>
                <a:latin typeface="Barlow Condensed"/>
                <a:ea typeface="Calibri"/>
                <a:cs typeface="Calibri"/>
              </a:rPr>
              <a:t>Numéro non surtaxé</a:t>
            </a:r>
          </a:p>
          <a:p>
            <a:pPr algn="ctr"/>
            <a:r>
              <a:rPr lang="fr-FR" sz="1400" b="1" i="1">
                <a:solidFill>
                  <a:srgbClr val="0DA8A7"/>
                </a:solidFill>
                <a:latin typeface="Barlow Condensed"/>
                <a:ea typeface="Calibri"/>
                <a:cs typeface="Calibri"/>
              </a:rPr>
              <a:t>Du lundi au vendredi 08h30-12h30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F8CE0595-08BD-DC31-D91A-1E89B575751B}"/>
              </a:ext>
            </a:extLst>
          </p:cNvPr>
          <p:cNvSpPr/>
          <p:nvPr/>
        </p:nvSpPr>
        <p:spPr>
          <a:xfrm>
            <a:off x="2424119" y="1271151"/>
            <a:ext cx="608848" cy="462165"/>
          </a:xfrm>
          <a:custGeom>
            <a:avLst/>
            <a:gdLst/>
            <a:ahLst/>
            <a:cxnLst/>
            <a:rect l="l" t="t" r="r" b="b"/>
            <a:pathLst>
              <a:path w="629920" h="409575">
                <a:moveTo>
                  <a:pt x="559041" y="2"/>
                </a:moveTo>
                <a:lnTo>
                  <a:pt x="532822" y="5227"/>
                </a:lnTo>
                <a:lnTo>
                  <a:pt x="509515" y="20892"/>
                </a:lnTo>
                <a:lnTo>
                  <a:pt x="319469" y="210938"/>
                </a:lnTo>
                <a:lnTo>
                  <a:pt x="119925" y="20881"/>
                </a:lnTo>
                <a:lnTo>
                  <a:pt x="96628" y="5226"/>
                </a:lnTo>
                <a:lnTo>
                  <a:pt x="70420" y="0"/>
                </a:lnTo>
                <a:lnTo>
                  <a:pt x="44206" y="5214"/>
                </a:lnTo>
                <a:lnTo>
                  <a:pt x="20892" y="20881"/>
                </a:lnTo>
                <a:lnTo>
                  <a:pt x="5221" y="44199"/>
                </a:lnTo>
                <a:lnTo>
                  <a:pt x="0" y="70420"/>
                </a:lnTo>
                <a:lnTo>
                  <a:pt x="5219" y="96635"/>
                </a:lnTo>
                <a:lnTo>
                  <a:pt x="20871" y="119936"/>
                </a:lnTo>
                <a:lnTo>
                  <a:pt x="319511" y="409079"/>
                </a:lnTo>
                <a:lnTo>
                  <a:pt x="608601" y="119978"/>
                </a:lnTo>
                <a:lnTo>
                  <a:pt x="624267" y="96668"/>
                </a:lnTo>
                <a:lnTo>
                  <a:pt x="629486" y="70442"/>
                </a:lnTo>
                <a:lnTo>
                  <a:pt x="624260" y="44213"/>
                </a:lnTo>
                <a:lnTo>
                  <a:pt x="608591" y="20892"/>
                </a:lnTo>
                <a:lnTo>
                  <a:pt x="585267" y="5222"/>
                </a:lnTo>
                <a:lnTo>
                  <a:pt x="559041" y="2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CD8275-5961-F8B2-858D-797F1F24A7D2}"/>
              </a:ext>
            </a:extLst>
          </p:cNvPr>
          <p:cNvSpPr txBox="1">
            <a:spLocks/>
          </p:cNvSpPr>
          <p:nvPr/>
        </p:nvSpPr>
        <p:spPr>
          <a:xfrm>
            <a:off x="8883184" y="1723440"/>
            <a:ext cx="233506" cy="17048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r-FR"/>
            </a:defPPr>
            <a:lvl1pPr marL="0" algn="ctr" defTabSz="914400" rtl="0" eaLnBrk="1" latinLnBrk="0" hangingPunct="1">
              <a:defRPr sz="7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fr-FR" sz="749"/>
              <a:pPr/>
              <a:t>13</a:t>
            </a:fld>
            <a:endParaRPr lang="fr-FR" sz="74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DF38D-1A6C-1EA1-2486-BDCC7B649762}"/>
              </a:ext>
            </a:extLst>
          </p:cNvPr>
          <p:cNvSpPr txBox="1"/>
          <p:nvPr/>
        </p:nvSpPr>
        <p:spPr>
          <a:xfrm>
            <a:off x="742950" y="4375150"/>
            <a:ext cx="45720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b="1" u="sng">
                <a:solidFill>
                  <a:srgbClr val="4432AA"/>
                </a:solidFill>
                <a:latin typeface="Barlow Condensed"/>
                <a:ea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www.transitionspro-ara.fr</a:t>
            </a:r>
            <a:r>
              <a:rPr sz="1200">
                <a:solidFill>
                  <a:schemeClr val="accent5">
                    <a:lumMod val="76000"/>
                  </a:schemeClr>
                </a:solidFill>
                <a:latin typeface="Barlow Condensed"/>
                <a:ea typeface="Barlow Condensed"/>
                <a:cs typeface="Barlow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r>
              <a:rPr lang="en-US" sz="1200">
                <a:solidFill>
                  <a:schemeClr val="accent5">
                    <a:lumMod val="76000"/>
                  </a:schemeClr>
                </a:solidFill>
                <a:latin typeface="Barlow Condensed"/>
                <a:ea typeface="Barlow Condensed"/>
                <a:cs typeface="Barlow Condensed"/>
              </a:rPr>
              <a:t>, </a:t>
            </a:r>
            <a:r>
              <a:rPr lang="fr-FR" sz="1200">
                <a:solidFill>
                  <a:schemeClr val="accent5">
                    <a:lumMod val="76000"/>
                  </a:schemeClr>
                </a:solidFill>
                <a:latin typeface="Barlow Condensed"/>
              </a:rPr>
              <a:t>avec l</a:t>
            </a:r>
            <a:r>
              <a:rPr lang="fr-FR" sz="1200" i="1">
                <a:solidFill>
                  <a:schemeClr val="accent5">
                    <a:lumMod val="76000"/>
                  </a:schemeClr>
                </a:solidFill>
                <a:latin typeface="Barlow Condensed"/>
              </a:rPr>
              <a:t>’</a:t>
            </a:r>
            <a:r>
              <a:rPr lang="fr-FR" sz="1200" i="1">
                <a:solidFill>
                  <a:srgbClr val="0DA8A7"/>
                </a:solidFill>
                <a:latin typeface="Barlow Condensed"/>
              </a:rPr>
              <a:t>espace personnel à créer gratuitement</a:t>
            </a:r>
            <a:r>
              <a:rPr sz="1200">
                <a:latin typeface="Barlow Condensed"/>
                <a:ea typeface="Barlow Condensed"/>
                <a:cs typeface="Barlow Condensed"/>
              </a:rPr>
              <a:t>​</a:t>
            </a:r>
            <a:endParaRPr lang="en-US">
              <a:ea typeface="Calibri"/>
              <a:cs typeface="Calibri"/>
            </a:endParaRPr>
          </a:p>
          <a:p>
            <a:pPr algn="ctr"/>
            <a:endParaRPr lang="en-US"/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F972EBC5-08EC-A496-6B8C-71D4CDF764D4}"/>
              </a:ext>
            </a:extLst>
          </p:cNvPr>
          <p:cNvSpPr txBox="1"/>
          <p:nvPr/>
        </p:nvSpPr>
        <p:spPr>
          <a:xfrm>
            <a:off x="1627644" y="3425165"/>
            <a:ext cx="2265688" cy="9482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350" b="1">
                <a:solidFill>
                  <a:srgbClr val="4432AA"/>
                </a:solidFill>
                <a:latin typeface="Barlow Condensed"/>
              </a:rPr>
              <a:t>DES </a:t>
            </a:r>
            <a:r>
              <a:rPr lang="fr-FR" sz="1350" b="1">
                <a:solidFill>
                  <a:srgbClr val="0DA8A7"/>
                </a:solidFill>
                <a:latin typeface="Barlow Condensed"/>
              </a:rPr>
              <a:t>RÉUNIONS D’INFORMATION COLLECTIVES </a:t>
            </a:r>
            <a:r>
              <a:rPr lang="fr-FR" sz="1400" b="1">
                <a:solidFill>
                  <a:srgbClr val="4432AA"/>
                </a:solidFill>
                <a:latin typeface="Barlow Condensed"/>
              </a:rPr>
              <a:t>EN PRÉSENTIEL OU DISTANCIEL </a:t>
            </a:r>
            <a:endParaRPr lang="fr-FR" sz="1400">
              <a:solidFill>
                <a:srgbClr val="000000"/>
              </a:solidFill>
              <a:latin typeface="Barlow Condensed"/>
            </a:endParaRPr>
          </a:p>
          <a:p>
            <a:endParaRPr lang="fr-FR" sz="1350" b="1">
              <a:solidFill>
                <a:srgbClr val="0DA8A7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9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F0BDB9-76D9-4879-9040-F22F19BE48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94" y="2575533"/>
            <a:ext cx="1127942" cy="5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6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95"/>
            <a:ext cx="9144000" cy="5143572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pPr defTabSz="415869">
              <a:defRPr/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5776" y="2995"/>
            <a:ext cx="51121" cy="74659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/>
          <a:p>
            <a:pPr marL="5776" defTabSz="415869">
              <a:spcBef>
                <a:spcPts val="64"/>
              </a:spcBef>
              <a:defRPr/>
            </a:pPr>
            <a:r>
              <a:rPr sz="432" spc="-2">
                <a:solidFill>
                  <a:prstClr val="black"/>
                </a:solidFill>
                <a:latin typeface="Times New Roman"/>
                <a:cs typeface="Times New Roman"/>
              </a:rPr>
              <a:t>ci</a:t>
            </a:r>
            <a:endParaRPr sz="43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244" y="479247"/>
            <a:ext cx="8191765" cy="766814"/>
          </a:xfrm>
          <a:custGeom>
            <a:avLst/>
            <a:gdLst/>
            <a:ahLst/>
            <a:cxnLst/>
            <a:rect l="l" t="t" r="r" b="b"/>
            <a:pathLst>
              <a:path w="18010505" h="1685925">
                <a:moveTo>
                  <a:pt x="18009934" y="0"/>
                </a:moveTo>
                <a:lnTo>
                  <a:pt x="0" y="0"/>
                </a:lnTo>
                <a:lnTo>
                  <a:pt x="0" y="848144"/>
                </a:lnTo>
                <a:lnTo>
                  <a:pt x="0" y="1685810"/>
                </a:lnTo>
                <a:lnTo>
                  <a:pt x="837679" y="1685810"/>
                </a:lnTo>
                <a:lnTo>
                  <a:pt x="837679" y="848144"/>
                </a:lnTo>
                <a:lnTo>
                  <a:pt x="17172255" y="848144"/>
                </a:lnTo>
                <a:lnTo>
                  <a:pt x="17172255" y="1685810"/>
                </a:lnTo>
                <a:lnTo>
                  <a:pt x="18009934" y="1685810"/>
                </a:lnTo>
                <a:lnTo>
                  <a:pt x="18009934" y="848144"/>
                </a:lnTo>
                <a:lnTo>
                  <a:pt x="18009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15869">
              <a:defRPr/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244" y="3904609"/>
            <a:ext cx="8191765" cy="765658"/>
          </a:xfrm>
          <a:custGeom>
            <a:avLst/>
            <a:gdLst/>
            <a:ahLst/>
            <a:cxnLst/>
            <a:rect l="l" t="t" r="r" b="b"/>
            <a:pathLst>
              <a:path w="18010505" h="1683384">
                <a:moveTo>
                  <a:pt x="18009934" y="0"/>
                </a:moveTo>
                <a:lnTo>
                  <a:pt x="17172255" y="0"/>
                </a:lnTo>
                <a:lnTo>
                  <a:pt x="17172255" y="835202"/>
                </a:lnTo>
                <a:lnTo>
                  <a:pt x="837679" y="835202"/>
                </a:lnTo>
                <a:lnTo>
                  <a:pt x="837679" y="0"/>
                </a:lnTo>
                <a:lnTo>
                  <a:pt x="0" y="0"/>
                </a:lnTo>
                <a:lnTo>
                  <a:pt x="0" y="835202"/>
                </a:lnTo>
                <a:lnTo>
                  <a:pt x="0" y="837666"/>
                </a:lnTo>
                <a:lnTo>
                  <a:pt x="0" y="1683346"/>
                </a:lnTo>
                <a:lnTo>
                  <a:pt x="18009934" y="1683346"/>
                </a:lnTo>
                <a:lnTo>
                  <a:pt x="18009934" y="837666"/>
                </a:lnTo>
                <a:lnTo>
                  <a:pt x="18009934" y="835202"/>
                </a:lnTo>
                <a:lnTo>
                  <a:pt x="18009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15869">
              <a:defRPr/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0847" y="2773300"/>
            <a:ext cx="238853" cy="141810"/>
          </a:xfrm>
          <a:custGeom>
            <a:avLst/>
            <a:gdLst/>
            <a:ahLst/>
            <a:cxnLst/>
            <a:rect l="l" t="t" r="r" b="b"/>
            <a:pathLst>
              <a:path w="525144" h="311785">
                <a:moveTo>
                  <a:pt x="154724" y="79209"/>
                </a:moveTo>
                <a:lnTo>
                  <a:pt x="148653" y="49060"/>
                </a:lnTo>
                <a:lnTo>
                  <a:pt x="146634" y="46050"/>
                </a:lnTo>
                <a:lnTo>
                  <a:pt x="132105" y="24472"/>
                </a:lnTo>
                <a:lnTo>
                  <a:pt x="110515" y="9931"/>
                </a:lnTo>
                <a:lnTo>
                  <a:pt x="110515" y="79209"/>
                </a:lnTo>
                <a:lnTo>
                  <a:pt x="110515" y="104990"/>
                </a:lnTo>
                <a:lnTo>
                  <a:pt x="107924" y="117944"/>
                </a:lnTo>
                <a:lnTo>
                  <a:pt x="100850" y="128473"/>
                </a:lnTo>
                <a:lnTo>
                  <a:pt x="90322" y="135559"/>
                </a:lnTo>
                <a:lnTo>
                  <a:pt x="77355" y="138150"/>
                </a:lnTo>
                <a:lnTo>
                  <a:pt x="44221" y="138150"/>
                </a:lnTo>
                <a:lnTo>
                  <a:pt x="44221" y="46050"/>
                </a:lnTo>
                <a:lnTo>
                  <a:pt x="77355" y="46050"/>
                </a:lnTo>
                <a:lnTo>
                  <a:pt x="90322" y="48641"/>
                </a:lnTo>
                <a:lnTo>
                  <a:pt x="100850" y="55727"/>
                </a:lnTo>
                <a:lnTo>
                  <a:pt x="107924" y="66255"/>
                </a:lnTo>
                <a:lnTo>
                  <a:pt x="110515" y="79209"/>
                </a:lnTo>
                <a:lnTo>
                  <a:pt x="110515" y="9931"/>
                </a:lnTo>
                <a:lnTo>
                  <a:pt x="107518" y="7912"/>
                </a:lnTo>
                <a:lnTo>
                  <a:pt x="77355" y="1841"/>
                </a:lnTo>
                <a:lnTo>
                  <a:pt x="22110" y="1841"/>
                </a:lnTo>
                <a:lnTo>
                  <a:pt x="13411" y="3556"/>
                </a:lnTo>
                <a:lnTo>
                  <a:pt x="6388" y="8242"/>
                </a:lnTo>
                <a:lnTo>
                  <a:pt x="1701" y="15252"/>
                </a:lnTo>
                <a:lnTo>
                  <a:pt x="0" y="23964"/>
                </a:lnTo>
                <a:lnTo>
                  <a:pt x="0" y="289179"/>
                </a:lnTo>
                <a:lnTo>
                  <a:pt x="1701" y="297878"/>
                </a:lnTo>
                <a:lnTo>
                  <a:pt x="6388" y="304888"/>
                </a:lnTo>
                <a:lnTo>
                  <a:pt x="13411" y="309575"/>
                </a:lnTo>
                <a:lnTo>
                  <a:pt x="22110" y="311277"/>
                </a:lnTo>
                <a:lnTo>
                  <a:pt x="30810" y="309575"/>
                </a:lnTo>
                <a:lnTo>
                  <a:pt x="37820" y="304888"/>
                </a:lnTo>
                <a:lnTo>
                  <a:pt x="42519" y="297878"/>
                </a:lnTo>
                <a:lnTo>
                  <a:pt x="44221" y="289179"/>
                </a:lnTo>
                <a:lnTo>
                  <a:pt x="44221" y="182346"/>
                </a:lnTo>
                <a:lnTo>
                  <a:pt x="77355" y="182346"/>
                </a:lnTo>
                <a:lnTo>
                  <a:pt x="132105" y="159727"/>
                </a:lnTo>
                <a:lnTo>
                  <a:pt x="154724" y="104990"/>
                </a:lnTo>
                <a:lnTo>
                  <a:pt x="154724" y="79209"/>
                </a:lnTo>
                <a:close/>
              </a:path>
              <a:path w="525144" h="311785">
                <a:moveTo>
                  <a:pt x="339267" y="290080"/>
                </a:moveTo>
                <a:lnTo>
                  <a:pt x="337527" y="281355"/>
                </a:lnTo>
                <a:lnTo>
                  <a:pt x="300723" y="182346"/>
                </a:lnTo>
                <a:lnTo>
                  <a:pt x="297459" y="173596"/>
                </a:lnTo>
                <a:lnTo>
                  <a:pt x="314629" y="161645"/>
                </a:lnTo>
                <a:lnTo>
                  <a:pt x="327685" y="145681"/>
                </a:lnTo>
                <a:lnTo>
                  <a:pt x="330949" y="138137"/>
                </a:lnTo>
                <a:lnTo>
                  <a:pt x="335991" y="126530"/>
                </a:lnTo>
                <a:lnTo>
                  <a:pt x="338912" y="104990"/>
                </a:lnTo>
                <a:lnTo>
                  <a:pt x="338912" y="79209"/>
                </a:lnTo>
                <a:lnTo>
                  <a:pt x="332841" y="49060"/>
                </a:lnTo>
                <a:lnTo>
                  <a:pt x="330822" y="46050"/>
                </a:lnTo>
                <a:lnTo>
                  <a:pt x="316293" y="24472"/>
                </a:lnTo>
                <a:lnTo>
                  <a:pt x="294703" y="9944"/>
                </a:lnTo>
                <a:lnTo>
                  <a:pt x="294703" y="79209"/>
                </a:lnTo>
                <a:lnTo>
                  <a:pt x="294703" y="104990"/>
                </a:lnTo>
                <a:lnTo>
                  <a:pt x="292112" y="117944"/>
                </a:lnTo>
                <a:lnTo>
                  <a:pt x="285026" y="128473"/>
                </a:lnTo>
                <a:lnTo>
                  <a:pt x="274497" y="135547"/>
                </a:lnTo>
                <a:lnTo>
                  <a:pt x="261556" y="138137"/>
                </a:lnTo>
                <a:lnTo>
                  <a:pt x="228396" y="138137"/>
                </a:lnTo>
                <a:lnTo>
                  <a:pt x="228396" y="46050"/>
                </a:lnTo>
                <a:lnTo>
                  <a:pt x="261556" y="46050"/>
                </a:lnTo>
                <a:lnTo>
                  <a:pt x="274497" y="48641"/>
                </a:lnTo>
                <a:lnTo>
                  <a:pt x="285026" y="55714"/>
                </a:lnTo>
                <a:lnTo>
                  <a:pt x="292112" y="66255"/>
                </a:lnTo>
                <a:lnTo>
                  <a:pt x="294703" y="79209"/>
                </a:lnTo>
                <a:lnTo>
                  <a:pt x="294703" y="9944"/>
                </a:lnTo>
                <a:lnTo>
                  <a:pt x="291706" y="7924"/>
                </a:lnTo>
                <a:lnTo>
                  <a:pt x="261556" y="1854"/>
                </a:lnTo>
                <a:lnTo>
                  <a:pt x="206298" y="1854"/>
                </a:lnTo>
                <a:lnTo>
                  <a:pt x="197599" y="3556"/>
                </a:lnTo>
                <a:lnTo>
                  <a:pt x="190576" y="8242"/>
                </a:lnTo>
                <a:lnTo>
                  <a:pt x="185889" y="15252"/>
                </a:lnTo>
                <a:lnTo>
                  <a:pt x="184188" y="23952"/>
                </a:lnTo>
                <a:lnTo>
                  <a:pt x="184188" y="289179"/>
                </a:lnTo>
                <a:lnTo>
                  <a:pt x="185889" y="297865"/>
                </a:lnTo>
                <a:lnTo>
                  <a:pt x="190576" y="304876"/>
                </a:lnTo>
                <a:lnTo>
                  <a:pt x="197599" y="309562"/>
                </a:lnTo>
                <a:lnTo>
                  <a:pt x="206298" y="311264"/>
                </a:lnTo>
                <a:lnTo>
                  <a:pt x="214985" y="309562"/>
                </a:lnTo>
                <a:lnTo>
                  <a:pt x="222008" y="304876"/>
                </a:lnTo>
                <a:lnTo>
                  <a:pt x="226695" y="297865"/>
                </a:lnTo>
                <a:lnTo>
                  <a:pt x="228396" y="289179"/>
                </a:lnTo>
                <a:lnTo>
                  <a:pt x="228396" y="182346"/>
                </a:lnTo>
                <a:lnTo>
                  <a:pt x="253263" y="182346"/>
                </a:lnTo>
                <a:lnTo>
                  <a:pt x="296075" y="297002"/>
                </a:lnTo>
                <a:lnTo>
                  <a:pt x="301066" y="304457"/>
                </a:lnTo>
                <a:lnTo>
                  <a:pt x="307936" y="309321"/>
                </a:lnTo>
                <a:lnTo>
                  <a:pt x="316026" y="311251"/>
                </a:lnTo>
                <a:lnTo>
                  <a:pt x="324637" y="309892"/>
                </a:lnTo>
                <a:lnTo>
                  <a:pt x="332219" y="305308"/>
                </a:lnTo>
                <a:lnTo>
                  <a:pt x="337299" y="298386"/>
                </a:lnTo>
                <a:lnTo>
                  <a:pt x="339267" y="290080"/>
                </a:lnTo>
                <a:close/>
              </a:path>
              <a:path w="525144" h="311785">
                <a:moveTo>
                  <a:pt x="524941" y="77368"/>
                </a:moveTo>
                <a:lnTo>
                  <a:pt x="518871" y="47205"/>
                </a:lnTo>
                <a:lnTo>
                  <a:pt x="516851" y="44208"/>
                </a:lnTo>
                <a:lnTo>
                  <a:pt x="502323" y="22618"/>
                </a:lnTo>
                <a:lnTo>
                  <a:pt x="480745" y="8102"/>
                </a:lnTo>
                <a:lnTo>
                  <a:pt x="480745" y="77368"/>
                </a:lnTo>
                <a:lnTo>
                  <a:pt x="480745" y="233921"/>
                </a:lnTo>
                <a:lnTo>
                  <a:pt x="478155" y="246875"/>
                </a:lnTo>
                <a:lnTo>
                  <a:pt x="471068" y="257403"/>
                </a:lnTo>
                <a:lnTo>
                  <a:pt x="460527" y="264477"/>
                </a:lnTo>
                <a:lnTo>
                  <a:pt x="447586" y="267081"/>
                </a:lnTo>
                <a:lnTo>
                  <a:pt x="434632" y="264477"/>
                </a:lnTo>
                <a:lnTo>
                  <a:pt x="424103" y="257403"/>
                </a:lnTo>
                <a:lnTo>
                  <a:pt x="417017" y="246875"/>
                </a:lnTo>
                <a:lnTo>
                  <a:pt x="414426" y="233921"/>
                </a:lnTo>
                <a:lnTo>
                  <a:pt x="414426" y="77368"/>
                </a:lnTo>
                <a:lnTo>
                  <a:pt x="417017" y="64414"/>
                </a:lnTo>
                <a:lnTo>
                  <a:pt x="424103" y="53886"/>
                </a:lnTo>
                <a:lnTo>
                  <a:pt x="434632" y="46799"/>
                </a:lnTo>
                <a:lnTo>
                  <a:pt x="447586" y="44208"/>
                </a:lnTo>
                <a:lnTo>
                  <a:pt x="460527" y="46799"/>
                </a:lnTo>
                <a:lnTo>
                  <a:pt x="471068" y="53886"/>
                </a:lnTo>
                <a:lnTo>
                  <a:pt x="478155" y="64414"/>
                </a:lnTo>
                <a:lnTo>
                  <a:pt x="480745" y="77368"/>
                </a:lnTo>
                <a:lnTo>
                  <a:pt x="480745" y="8102"/>
                </a:lnTo>
                <a:lnTo>
                  <a:pt x="477735" y="6070"/>
                </a:lnTo>
                <a:lnTo>
                  <a:pt x="447586" y="0"/>
                </a:lnTo>
                <a:lnTo>
                  <a:pt x="417423" y="6070"/>
                </a:lnTo>
                <a:lnTo>
                  <a:pt x="392836" y="22618"/>
                </a:lnTo>
                <a:lnTo>
                  <a:pt x="376288" y="47205"/>
                </a:lnTo>
                <a:lnTo>
                  <a:pt x="370217" y="77368"/>
                </a:lnTo>
                <a:lnTo>
                  <a:pt x="370217" y="233921"/>
                </a:lnTo>
                <a:lnTo>
                  <a:pt x="376288" y="264071"/>
                </a:lnTo>
                <a:lnTo>
                  <a:pt x="392836" y="288658"/>
                </a:lnTo>
                <a:lnTo>
                  <a:pt x="417423" y="305206"/>
                </a:lnTo>
                <a:lnTo>
                  <a:pt x="447586" y="311277"/>
                </a:lnTo>
                <a:lnTo>
                  <a:pt x="477735" y="305206"/>
                </a:lnTo>
                <a:lnTo>
                  <a:pt x="502323" y="288658"/>
                </a:lnTo>
                <a:lnTo>
                  <a:pt x="516851" y="267081"/>
                </a:lnTo>
                <a:lnTo>
                  <a:pt x="518871" y="264071"/>
                </a:lnTo>
                <a:lnTo>
                  <a:pt x="524941" y="233921"/>
                </a:lnTo>
                <a:lnTo>
                  <a:pt x="524941" y="77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15869">
              <a:defRPr/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1888" y="2227861"/>
            <a:ext cx="235098" cy="68161"/>
          </a:xfrm>
          <a:custGeom>
            <a:avLst/>
            <a:gdLst/>
            <a:ahLst/>
            <a:cxnLst/>
            <a:rect l="l" t="t" r="r" b="b"/>
            <a:pathLst>
              <a:path w="516889" h="149860">
                <a:moveTo>
                  <a:pt x="479828" y="0"/>
                </a:moveTo>
                <a:lnTo>
                  <a:pt x="36637" y="0"/>
                </a:lnTo>
                <a:lnTo>
                  <a:pt x="22223" y="2826"/>
                </a:lnTo>
                <a:lnTo>
                  <a:pt x="10595" y="10591"/>
                </a:lnTo>
                <a:lnTo>
                  <a:pt x="2828" y="22219"/>
                </a:lnTo>
                <a:lnTo>
                  <a:pt x="0" y="36637"/>
                </a:lnTo>
                <a:lnTo>
                  <a:pt x="0" y="112970"/>
                </a:lnTo>
                <a:lnTo>
                  <a:pt x="2828" y="127388"/>
                </a:lnTo>
                <a:lnTo>
                  <a:pt x="10595" y="139016"/>
                </a:lnTo>
                <a:lnTo>
                  <a:pt x="22223" y="146781"/>
                </a:lnTo>
                <a:lnTo>
                  <a:pt x="36637" y="149608"/>
                </a:lnTo>
                <a:lnTo>
                  <a:pt x="51055" y="146781"/>
                </a:lnTo>
                <a:lnTo>
                  <a:pt x="62683" y="139016"/>
                </a:lnTo>
                <a:lnTo>
                  <a:pt x="70448" y="127388"/>
                </a:lnTo>
                <a:lnTo>
                  <a:pt x="73275" y="112970"/>
                </a:lnTo>
                <a:lnTo>
                  <a:pt x="73275" y="73275"/>
                </a:lnTo>
                <a:lnTo>
                  <a:pt x="443190" y="73275"/>
                </a:lnTo>
                <a:lnTo>
                  <a:pt x="443190" y="112970"/>
                </a:lnTo>
                <a:lnTo>
                  <a:pt x="446016" y="127388"/>
                </a:lnTo>
                <a:lnTo>
                  <a:pt x="453778" y="139016"/>
                </a:lnTo>
                <a:lnTo>
                  <a:pt x="465405" y="146781"/>
                </a:lnTo>
                <a:lnTo>
                  <a:pt x="479828" y="149608"/>
                </a:lnTo>
                <a:lnTo>
                  <a:pt x="494246" y="146781"/>
                </a:lnTo>
                <a:lnTo>
                  <a:pt x="505874" y="139016"/>
                </a:lnTo>
                <a:lnTo>
                  <a:pt x="513639" y="127388"/>
                </a:lnTo>
                <a:lnTo>
                  <a:pt x="516465" y="112970"/>
                </a:lnTo>
                <a:lnTo>
                  <a:pt x="516465" y="36637"/>
                </a:lnTo>
                <a:lnTo>
                  <a:pt x="513639" y="22219"/>
                </a:lnTo>
                <a:lnTo>
                  <a:pt x="505874" y="10591"/>
                </a:lnTo>
                <a:lnTo>
                  <a:pt x="494246" y="2826"/>
                </a:lnTo>
                <a:lnTo>
                  <a:pt x="4798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15869">
              <a:defRPr/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1888" y="2636428"/>
            <a:ext cx="235098" cy="68161"/>
          </a:xfrm>
          <a:custGeom>
            <a:avLst/>
            <a:gdLst/>
            <a:ahLst/>
            <a:cxnLst/>
            <a:rect l="l" t="t" r="r" b="b"/>
            <a:pathLst>
              <a:path w="516889" h="149860">
                <a:moveTo>
                  <a:pt x="479828" y="0"/>
                </a:moveTo>
                <a:lnTo>
                  <a:pt x="465414" y="2826"/>
                </a:lnTo>
                <a:lnTo>
                  <a:pt x="453785" y="10591"/>
                </a:lnTo>
                <a:lnTo>
                  <a:pt x="446018" y="22219"/>
                </a:lnTo>
                <a:lnTo>
                  <a:pt x="443190" y="36637"/>
                </a:lnTo>
                <a:lnTo>
                  <a:pt x="443190" y="76332"/>
                </a:lnTo>
                <a:lnTo>
                  <a:pt x="73275" y="76332"/>
                </a:lnTo>
                <a:lnTo>
                  <a:pt x="73275" y="36637"/>
                </a:lnTo>
                <a:lnTo>
                  <a:pt x="51060" y="2826"/>
                </a:lnTo>
                <a:lnTo>
                  <a:pt x="36637" y="0"/>
                </a:lnTo>
                <a:lnTo>
                  <a:pt x="22223" y="2826"/>
                </a:lnTo>
                <a:lnTo>
                  <a:pt x="10595" y="10591"/>
                </a:lnTo>
                <a:lnTo>
                  <a:pt x="2828" y="22219"/>
                </a:lnTo>
                <a:lnTo>
                  <a:pt x="0" y="36637"/>
                </a:lnTo>
                <a:lnTo>
                  <a:pt x="0" y="112970"/>
                </a:lnTo>
                <a:lnTo>
                  <a:pt x="2828" y="127388"/>
                </a:lnTo>
                <a:lnTo>
                  <a:pt x="10595" y="139016"/>
                </a:lnTo>
                <a:lnTo>
                  <a:pt x="22223" y="146781"/>
                </a:lnTo>
                <a:lnTo>
                  <a:pt x="36637" y="149608"/>
                </a:lnTo>
                <a:lnTo>
                  <a:pt x="479828" y="149608"/>
                </a:lnTo>
                <a:lnTo>
                  <a:pt x="494241" y="146781"/>
                </a:lnTo>
                <a:lnTo>
                  <a:pt x="505870" y="139016"/>
                </a:lnTo>
                <a:lnTo>
                  <a:pt x="513637" y="127388"/>
                </a:lnTo>
                <a:lnTo>
                  <a:pt x="516465" y="112970"/>
                </a:lnTo>
                <a:lnTo>
                  <a:pt x="516465" y="36637"/>
                </a:lnTo>
                <a:lnTo>
                  <a:pt x="513637" y="22219"/>
                </a:lnTo>
                <a:lnTo>
                  <a:pt x="505870" y="10591"/>
                </a:lnTo>
                <a:lnTo>
                  <a:pt x="494241" y="2826"/>
                </a:lnTo>
                <a:lnTo>
                  <a:pt x="4798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15869">
              <a:defRPr/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7443" y="2360700"/>
            <a:ext cx="123614" cy="233366"/>
          </a:xfrm>
          <a:custGeom>
            <a:avLst/>
            <a:gdLst/>
            <a:ahLst/>
            <a:cxnLst/>
            <a:rect l="l" t="t" r="r" b="b"/>
            <a:pathLst>
              <a:path w="271780" h="513079">
                <a:moveTo>
                  <a:pt x="235081" y="0"/>
                </a:moveTo>
                <a:lnTo>
                  <a:pt x="36637" y="0"/>
                </a:lnTo>
                <a:lnTo>
                  <a:pt x="22215" y="2828"/>
                </a:lnTo>
                <a:lnTo>
                  <a:pt x="10587" y="10595"/>
                </a:lnTo>
                <a:lnTo>
                  <a:pt x="2825" y="22223"/>
                </a:lnTo>
                <a:lnTo>
                  <a:pt x="0" y="36637"/>
                </a:lnTo>
                <a:lnTo>
                  <a:pt x="2825" y="51055"/>
                </a:lnTo>
                <a:lnTo>
                  <a:pt x="10587" y="62683"/>
                </a:lnTo>
                <a:lnTo>
                  <a:pt x="22215" y="70448"/>
                </a:lnTo>
                <a:lnTo>
                  <a:pt x="36637" y="73275"/>
                </a:lnTo>
                <a:lnTo>
                  <a:pt x="99211" y="73275"/>
                </a:lnTo>
                <a:lnTo>
                  <a:pt x="99211" y="476278"/>
                </a:lnTo>
                <a:lnTo>
                  <a:pt x="102040" y="490698"/>
                </a:lnTo>
                <a:lnTo>
                  <a:pt x="109808" y="502330"/>
                </a:lnTo>
                <a:lnTo>
                  <a:pt x="121440" y="510098"/>
                </a:lnTo>
                <a:lnTo>
                  <a:pt x="135859" y="512926"/>
                </a:lnTo>
                <a:lnTo>
                  <a:pt x="150277" y="510098"/>
                </a:lnTo>
                <a:lnTo>
                  <a:pt x="161906" y="502330"/>
                </a:lnTo>
                <a:lnTo>
                  <a:pt x="169670" y="490698"/>
                </a:lnTo>
                <a:lnTo>
                  <a:pt x="172497" y="476278"/>
                </a:lnTo>
                <a:lnTo>
                  <a:pt x="172497" y="73275"/>
                </a:lnTo>
                <a:lnTo>
                  <a:pt x="235081" y="73275"/>
                </a:lnTo>
                <a:lnTo>
                  <a:pt x="249499" y="70448"/>
                </a:lnTo>
                <a:lnTo>
                  <a:pt x="261128" y="62683"/>
                </a:lnTo>
                <a:lnTo>
                  <a:pt x="268892" y="51055"/>
                </a:lnTo>
                <a:lnTo>
                  <a:pt x="271719" y="36637"/>
                </a:lnTo>
                <a:lnTo>
                  <a:pt x="268892" y="22223"/>
                </a:lnTo>
                <a:lnTo>
                  <a:pt x="261128" y="10595"/>
                </a:lnTo>
                <a:lnTo>
                  <a:pt x="249499" y="2828"/>
                </a:lnTo>
                <a:lnTo>
                  <a:pt x="235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15869">
              <a:defRPr/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1BCBEA-34FD-4259-A055-9FE343647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59" y="1642446"/>
            <a:ext cx="2794900" cy="12726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2C9FED-48F7-3C7B-037D-995A827EA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00" y="3465333"/>
            <a:ext cx="252000" cy="252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8A58449-8C85-78CB-4B3C-CD6AE133B3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00" y="3465333"/>
            <a:ext cx="252000" cy="252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7812282-0C70-99BB-9CE1-58A1713232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91" y="3465333"/>
            <a:ext cx="252000" cy="25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1232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A2FFC-B033-0D3D-FF6B-CAD298F63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FCD5384-6D49-AC05-5306-058F8F7D4A5A}"/>
              </a:ext>
            </a:extLst>
          </p:cNvPr>
          <p:cNvSpPr/>
          <p:nvPr/>
        </p:nvSpPr>
        <p:spPr>
          <a:xfrm>
            <a:off x="3238500" y="3568360"/>
            <a:ext cx="5334000" cy="1058267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7BE478-3C54-1A4B-8D1D-AB684A87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5" y="325784"/>
            <a:ext cx="8622309" cy="353694"/>
          </a:xfrm>
        </p:spPr>
        <p:txBody>
          <a:bodyPr/>
          <a:lstStyle/>
          <a:p>
            <a:r>
              <a:rPr lang="fr-FR" sz="1600" dirty="0"/>
              <a:t>Partout en France, Transitions Pro, acteur et financeur de la reconversion</a:t>
            </a:r>
            <a:br>
              <a:rPr lang="fr-FR" sz="1600" dirty="0"/>
            </a:br>
            <a:r>
              <a:rPr lang="fr-FR" sz="1600" dirty="0"/>
              <a:t>et de la mobilité professionnelle des salariés du secteur privé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150C96-3507-9C55-5D3E-146403A8AB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564AAE-BD60-7B19-B6CA-097F38936A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9452" y="2431420"/>
            <a:ext cx="2362200" cy="2255790"/>
          </a:xfrm>
        </p:spPr>
        <p:txBody>
          <a:bodyPr/>
          <a:lstStyle/>
          <a:p>
            <a:pPr marL="5776" marR="2311" algn="l">
              <a:lnSpc>
                <a:spcPct val="114500"/>
              </a:lnSpc>
              <a:spcBef>
                <a:spcPts val="44"/>
              </a:spcBef>
            </a:pPr>
            <a:r>
              <a:rPr lang="fr-FR" sz="1600" i="1" cap="all" dirty="0">
                <a:solidFill>
                  <a:srgbClr val="0DA8A7"/>
                </a:solidFill>
                <a:latin typeface="Barlow Condensed" panose="00000506000000000000" pitchFamily="2" charset="0"/>
              </a:rPr>
              <a:t>3 espaces territoriaux</a:t>
            </a:r>
          </a:p>
          <a:p>
            <a:pPr marL="5776" marR="2311" algn="l">
              <a:spcBef>
                <a:spcPts val="44"/>
              </a:spcBef>
            </a:pPr>
            <a:r>
              <a:rPr lang="fr-FR" sz="1200" b="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situés à Clermont-Ferrand,</a:t>
            </a:r>
            <a:br>
              <a:rPr lang="fr-FR" sz="1200" b="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</a:br>
            <a:r>
              <a:rPr lang="fr-FR" sz="1200" b="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Lyon et Grenoble et 12 permanences </a:t>
            </a:r>
            <a:br>
              <a:rPr lang="fr-FR" sz="1200" b="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</a:br>
            <a:r>
              <a:rPr lang="fr-FR" sz="1200" b="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sur l’ensemble de la région</a:t>
            </a:r>
          </a:p>
          <a:p>
            <a:pPr marL="5776" marR="2311" algn="l">
              <a:lnSpc>
                <a:spcPct val="114500"/>
              </a:lnSpc>
              <a:spcBef>
                <a:spcPts val="44"/>
              </a:spcBef>
            </a:pPr>
            <a:endParaRPr lang="fr-FR" sz="1400" i="1" cap="all" dirty="0">
              <a:solidFill>
                <a:srgbClr val="3A3AB9"/>
              </a:solidFill>
              <a:latin typeface="Barlow Condensed" panose="00000506000000000000" pitchFamily="2" charset="0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542D53D2-7827-E049-92F0-6DC284C9AA33}"/>
              </a:ext>
            </a:extLst>
          </p:cNvPr>
          <p:cNvSpPr/>
          <p:nvPr/>
        </p:nvSpPr>
        <p:spPr>
          <a:xfrm>
            <a:off x="7277100" y="3317387"/>
            <a:ext cx="734060" cy="558284"/>
          </a:xfrm>
          <a:custGeom>
            <a:avLst/>
            <a:gdLst/>
            <a:ahLst/>
            <a:cxnLst/>
            <a:rect l="l" t="t" r="r" b="b"/>
            <a:pathLst>
              <a:path w="629920" h="409575">
                <a:moveTo>
                  <a:pt x="559041" y="2"/>
                </a:moveTo>
                <a:lnTo>
                  <a:pt x="532822" y="5227"/>
                </a:lnTo>
                <a:lnTo>
                  <a:pt x="509515" y="20892"/>
                </a:lnTo>
                <a:lnTo>
                  <a:pt x="319469" y="210938"/>
                </a:lnTo>
                <a:lnTo>
                  <a:pt x="119925" y="20881"/>
                </a:lnTo>
                <a:lnTo>
                  <a:pt x="96628" y="5226"/>
                </a:lnTo>
                <a:lnTo>
                  <a:pt x="70420" y="0"/>
                </a:lnTo>
                <a:lnTo>
                  <a:pt x="44206" y="5214"/>
                </a:lnTo>
                <a:lnTo>
                  <a:pt x="20892" y="20881"/>
                </a:lnTo>
                <a:lnTo>
                  <a:pt x="5221" y="44199"/>
                </a:lnTo>
                <a:lnTo>
                  <a:pt x="0" y="70420"/>
                </a:lnTo>
                <a:lnTo>
                  <a:pt x="5219" y="96635"/>
                </a:lnTo>
                <a:lnTo>
                  <a:pt x="20871" y="119936"/>
                </a:lnTo>
                <a:lnTo>
                  <a:pt x="319511" y="409079"/>
                </a:lnTo>
                <a:lnTo>
                  <a:pt x="608601" y="119978"/>
                </a:lnTo>
                <a:lnTo>
                  <a:pt x="624267" y="96668"/>
                </a:lnTo>
                <a:lnTo>
                  <a:pt x="629486" y="70442"/>
                </a:lnTo>
                <a:lnTo>
                  <a:pt x="624260" y="44213"/>
                </a:lnTo>
                <a:lnTo>
                  <a:pt x="608591" y="20892"/>
                </a:lnTo>
                <a:lnTo>
                  <a:pt x="585267" y="5222"/>
                </a:lnTo>
                <a:lnTo>
                  <a:pt x="559041" y="2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097761DA-ACEB-0AEE-98F5-E46B972FCEEC}"/>
              </a:ext>
            </a:extLst>
          </p:cNvPr>
          <p:cNvSpPr txBox="1">
            <a:spLocks/>
          </p:cNvSpPr>
          <p:nvPr/>
        </p:nvSpPr>
        <p:spPr>
          <a:xfrm>
            <a:off x="3592618" y="2421437"/>
            <a:ext cx="4979881" cy="1207883"/>
          </a:xfrm>
          <a:prstGeom prst="rect">
            <a:avLst/>
          </a:prstGeom>
        </p:spPr>
        <p:txBody>
          <a:bodyPr/>
          <a:lstStyle>
            <a:lvl1pPr marL="0">
              <a:spcAft>
                <a:spcPts val="1000"/>
              </a:spcAft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4"/>
              </a:buBlip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76" marR="2311">
              <a:lnSpc>
                <a:spcPct val="114500"/>
              </a:lnSpc>
              <a:spcBef>
                <a:spcPts val="44"/>
              </a:spcBef>
            </a:pPr>
            <a:r>
              <a:rPr lang="fr-FR" sz="1600" i="1" kern="0" cap="all" dirty="0">
                <a:solidFill>
                  <a:srgbClr val="0DA8A7"/>
                </a:solidFill>
                <a:latin typeface="Barlow Condensed" panose="00000506000000000000" pitchFamily="2" charset="0"/>
              </a:rPr>
              <a:t>57 collaborateurs</a:t>
            </a:r>
          </a:p>
          <a:p>
            <a:pPr marL="5776" marR="2311" lvl="1" indent="-192087">
              <a:spcAft>
                <a:spcPts val="0"/>
              </a:spcAft>
              <a:buClr>
                <a:srgbClr val="0DA8A7"/>
              </a:buClr>
              <a:buFont typeface="Arial" panose="020B0604020202020204" pitchFamily="34" charset="0"/>
              <a:buChar char="•"/>
            </a:pPr>
            <a:r>
              <a:rPr lang="fr-FR" sz="120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D’une grande diversité</a:t>
            </a:r>
          </a:p>
          <a:p>
            <a:pPr marL="5776" marR="2311" lvl="1" indent="-192087">
              <a:spcAft>
                <a:spcPts val="0"/>
              </a:spcAft>
              <a:buClr>
                <a:srgbClr val="0DA8A7"/>
              </a:buClr>
              <a:buFont typeface="Arial" panose="020B0604020202020204" pitchFamily="34" charset="0"/>
              <a:buChar char="•"/>
            </a:pPr>
            <a:r>
              <a:rPr lang="fr-FR" sz="120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avec des expertises complémentaires, et notamment des experts en iPFF*</a:t>
            </a:r>
          </a:p>
          <a:p>
            <a:pPr marL="5776" marR="2311" lvl="1" indent="-192087">
              <a:spcAft>
                <a:spcPts val="0"/>
              </a:spcAft>
              <a:buClr>
                <a:srgbClr val="0DA8A7"/>
              </a:buClr>
              <a:buFont typeface="Arial" panose="020B0604020202020204" pitchFamily="34" charset="0"/>
              <a:buChar char="•"/>
            </a:pPr>
            <a:r>
              <a:rPr lang="fr-FR" sz="120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Pleinement mobilisés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F990F70-0ABB-89F3-069E-F0E9F67FE4A6}"/>
              </a:ext>
            </a:extLst>
          </p:cNvPr>
          <p:cNvSpPr txBox="1">
            <a:spLocks/>
          </p:cNvSpPr>
          <p:nvPr/>
        </p:nvSpPr>
        <p:spPr>
          <a:xfrm>
            <a:off x="3684760" y="3871019"/>
            <a:ext cx="4317907" cy="6960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spcAft>
                <a:spcPts val="1000"/>
              </a:spcAft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4"/>
              </a:buBlip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" marR="1905">
              <a:spcBef>
                <a:spcPts val="44"/>
              </a:spcBef>
            </a:pPr>
            <a:r>
              <a:rPr lang="fr-FR" sz="1200" i="1" kern="0" dirty="0">
                <a:solidFill>
                  <a:srgbClr val="0DA8A7"/>
                </a:solidFill>
                <a:latin typeface="Barlow Condensed"/>
                <a:cs typeface="Arial"/>
              </a:rPr>
              <a:t>50 M€ de budget d’intervention en  2025 </a:t>
            </a:r>
            <a:r>
              <a:rPr lang="fr-FR" sz="1200" b="0" i="1" kern="0" dirty="0">
                <a:solidFill>
                  <a:srgbClr val="0DA8A7"/>
                </a:solidFill>
                <a:latin typeface="Barlow Condensed"/>
                <a:cs typeface="Arial"/>
              </a:rPr>
              <a:t>+ </a:t>
            </a:r>
            <a:r>
              <a:rPr lang="fr-FR" sz="1200" i="1" kern="0" dirty="0">
                <a:solidFill>
                  <a:srgbClr val="0DA8A7"/>
                </a:solidFill>
                <a:latin typeface="Barlow Condensed"/>
                <a:cs typeface="Arial"/>
              </a:rPr>
              <a:t>des enveloppes spécifiques pour TransCo, le dispositif Prévention Usure-Reconversion (PUR) et le PTP-FIPU</a:t>
            </a:r>
            <a:br>
              <a:rPr lang="fr-FR" sz="1200" i="1" kern="0" dirty="0">
                <a:latin typeface="Barlow Condensed" panose="00000506000000000000" pitchFamily="2" charset="0"/>
              </a:rPr>
            </a:br>
            <a:br>
              <a:rPr lang="fr-FR" sz="1200" i="1" kern="0" dirty="0">
                <a:latin typeface="Barlow Condensed" panose="00000506000000000000" pitchFamily="2" charset="0"/>
              </a:rPr>
            </a:br>
            <a:endParaRPr lang="fr-FR" sz="1400" i="1" kern="0" cap="all" dirty="0">
              <a:solidFill>
                <a:srgbClr val="3A3AB9"/>
              </a:solidFill>
              <a:latin typeface="Barlow Condensed" panose="00000506000000000000" pitchFamily="2" charset="0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46FA6E04-8021-5EB8-A0E4-F9E69E728C17}"/>
              </a:ext>
            </a:extLst>
          </p:cNvPr>
          <p:cNvSpPr/>
          <p:nvPr/>
        </p:nvSpPr>
        <p:spPr>
          <a:xfrm rot="5400000">
            <a:off x="4163992" y="3255539"/>
            <a:ext cx="76200" cy="838200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63335B88-75FD-31A3-B5A9-19625CD48092}"/>
              </a:ext>
            </a:extLst>
          </p:cNvPr>
          <p:cNvSpPr/>
          <p:nvPr/>
        </p:nvSpPr>
        <p:spPr>
          <a:xfrm rot="5400000" flipH="1">
            <a:off x="4175124" y="4058202"/>
            <a:ext cx="76197" cy="838199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F3E6B365-C010-A411-6D32-D43500541123}"/>
              </a:ext>
            </a:extLst>
          </p:cNvPr>
          <p:cNvSpPr txBox="1">
            <a:spLocks/>
          </p:cNvSpPr>
          <p:nvPr/>
        </p:nvSpPr>
        <p:spPr>
          <a:xfrm>
            <a:off x="6764539" y="4672581"/>
            <a:ext cx="2123790" cy="253297"/>
          </a:xfrm>
          <a:prstGeom prst="rect">
            <a:avLst/>
          </a:prstGeom>
        </p:spPr>
        <p:txBody>
          <a:bodyPr/>
          <a:lstStyle>
            <a:lvl1pPr marL="0">
              <a:spcAft>
                <a:spcPts val="1000"/>
              </a:spcAft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4"/>
              </a:buBlip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2311" lvl="1">
              <a:spcAft>
                <a:spcPts val="0"/>
              </a:spcAft>
              <a:buClr>
                <a:srgbClr val="0DA8A7"/>
              </a:buClr>
            </a:pPr>
            <a:r>
              <a:rPr lang="fr-FR" sz="800" i="1" dirty="0">
                <a:solidFill>
                  <a:srgbClr val="3A3AB9"/>
                </a:solidFill>
                <a:latin typeface="Barlow Condensed" panose="00000506000000000000" pitchFamily="2" charset="0"/>
              </a:rPr>
              <a:t>* IPFF : Ingénierie de Parcours de Formation et Financière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9C526E5-C18D-672A-95B2-20084FC1B970}"/>
              </a:ext>
            </a:extLst>
          </p:cNvPr>
          <p:cNvGrpSpPr>
            <a:grpSpLocks noChangeAspect="1"/>
          </p:cNvGrpSpPr>
          <p:nvPr/>
        </p:nvGrpSpPr>
        <p:grpSpPr>
          <a:xfrm>
            <a:off x="999446" y="3439558"/>
            <a:ext cx="1685460" cy="1384508"/>
            <a:chOff x="688840" y="2502564"/>
            <a:chExt cx="2505345" cy="2057996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0527201-905B-D897-8B4C-C2205C554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840" y="2561102"/>
              <a:ext cx="2505345" cy="199945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2E6A34-6D3A-703C-F027-00C56A006982}"/>
                </a:ext>
              </a:extLst>
            </p:cNvPr>
            <p:cNvSpPr/>
            <p:nvPr/>
          </p:nvSpPr>
          <p:spPr>
            <a:xfrm>
              <a:off x="1752600" y="2502564"/>
              <a:ext cx="1155205" cy="24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4B65E0-AE15-7F07-0AF7-12C39290C40F}"/>
                </a:ext>
              </a:extLst>
            </p:cNvPr>
            <p:cNvSpPr/>
            <p:nvPr/>
          </p:nvSpPr>
          <p:spPr>
            <a:xfrm>
              <a:off x="1757849" y="2685924"/>
              <a:ext cx="147151" cy="24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object 16">
            <a:extLst>
              <a:ext uri="{FF2B5EF4-FFF2-40B4-BE49-F238E27FC236}">
                <a16:creationId xmlns:a16="http://schemas.microsoft.com/office/drawing/2014/main" id="{81D857F2-4EFF-B04E-CF7D-179A4513EB8E}"/>
              </a:ext>
            </a:extLst>
          </p:cNvPr>
          <p:cNvSpPr>
            <a:spLocks/>
          </p:cNvSpPr>
          <p:nvPr/>
        </p:nvSpPr>
        <p:spPr>
          <a:xfrm>
            <a:off x="609600" y="1021461"/>
            <a:ext cx="694067" cy="1068032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09711CD3-27A0-4E25-A80E-EF5516A5BCA9}"/>
              </a:ext>
            </a:extLst>
          </p:cNvPr>
          <p:cNvSpPr txBox="1">
            <a:spLocks/>
          </p:cNvSpPr>
          <p:nvPr/>
        </p:nvSpPr>
        <p:spPr>
          <a:xfrm>
            <a:off x="956633" y="1149992"/>
            <a:ext cx="2340000" cy="758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spcAft>
                <a:spcPts val="1000"/>
              </a:spcAft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4"/>
              </a:buBlip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23804">
              <a:defRPr>
                <a:latin typeface="+mn-lt"/>
                <a:ea typeface="+mn-ea"/>
                <a:cs typeface="+mn-cs"/>
              </a:defRPr>
            </a:lvl4pPr>
            <a:lvl5pPr marL="831738">
              <a:defRPr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5776" marR="2311" algn="l">
              <a:lnSpc>
                <a:spcPct val="114500"/>
              </a:lnSpc>
              <a:spcBef>
                <a:spcPts val="44"/>
              </a:spcBef>
            </a:pPr>
            <a:r>
              <a:rPr lang="fr-FR" sz="1100" i="1" kern="0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Un organisme né de la loi</a:t>
            </a:r>
            <a:br>
              <a:rPr lang="fr-FR" sz="1100" i="1" kern="0" cap="all" dirty="0">
                <a:solidFill>
                  <a:srgbClr val="3A3AB9"/>
                </a:solidFill>
                <a:latin typeface="Barlow Condensed" panose="00000506000000000000" pitchFamily="2" charset="0"/>
              </a:rPr>
            </a:br>
            <a:r>
              <a:rPr lang="fr-FR" sz="1100" i="1" kern="0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du 5 septembre 2018, piloté</a:t>
            </a:r>
            <a:br>
              <a:rPr lang="fr-FR" sz="1100" i="1" kern="0" cap="all" dirty="0">
                <a:solidFill>
                  <a:srgbClr val="3A3AB9"/>
                </a:solidFill>
                <a:latin typeface="Barlow Condensed" panose="00000506000000000000" pitchFamily="2" charset="0"/>
              </a:rPr>
            </a:br>
            <a:r>
              <a:rPr lang="fr-FR" sz="1100" i="1" kern="0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par les partenaires sociaux</a:t>
            </a:r>
            <a:br>
              <a:rPr lang="fr-FR" sz="1100" i="1" kern="0" cap="all" dirty="0">
                <a:solidFill>
                  <a:srgbClr val="3A3AB9"/>
                </a:solidFill>
                <a:latin typeface="Barlow Condensed" panose="00000506000000000000" pitchFamily="2" charset="0"/>
              </a:rPr>
            </a:br>
            <a:r>
              <a:rPr lang="fr-FR" sz="1100" i="1" kern="0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et engagé en faveur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8610B085-6690-CE61-5062-D7391B027CB5}"/>
              </a:ext>
            </a:extLst>
          </p:cNvPr>
          <p:cNvSpPr>
            <a:spLocks/>
          </p:cNvSpPr>
          <p:nvPr/>
        </p:nvSpPr>
        <p:spPr>
          <a:xfrm>
            <a:off x="3335219" y="1021461"/>
            <a:ext cx="694067" cy="1068032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86D2B6B0-6D7E-3807-6BC6-9375A582CC1A}"/>
              </a:ext>
            </a:extLst>
          </p:cNvPr>
          <p:cNvSpPr>
            <a:spLocks/>
          </p:cNvSpPr>
          <p:nvPr/>
        </p:nvSpPr>
        <p:spPr>
          <a:xfrm>
            <a:off x="6060839" y="1021461"/>
            <a:ext cx="694067" cy="1068032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17094CB-255B-24CF-30DB-04547FA4BE3F}"/>
              </a:ext>
            </a:extLst>
          </p:cNvPr>
          <p:cNvSpPr txBox="1">
            <a:spLocks/>
          </p:cNvSpPr>
          <p:nvPr/>
        </p:nvSpPr>
        <p:spPr>
          <a:xfrm>
            <a:off x="3643666" y="1149992"/>
            <a:ext cx="2340000" cy="846130"/>
          </a:xfrm>
          <a:prstGeom prst="rect">
            <a:avLst/>
          </a:prstGeom>
        </p:spPr>
        <p:txBody>
          <a:bodyPr/>
          <a:lstStyle>
            <a:lvl1pPr marL="0">
              <a:spcAft>
                <a:spcPts val="1000"/>
              </a:spcAft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4"/>
              </a:buBlip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76" marR="2311">
              <a:lnSpc>
                <a:spcPct val="114500"/>
              </a:lnSpc>
              <a:spcBef>
                <a:spcPts val="44"/>
              </a:spcBef>
            </a:pPr>
            <a:r>
              <a:rPr lang="fr-FR" sz="110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UN réseau national composé</a:t>
            </a:r>
            <a:br>
              <a:rPr lang="fr-FR" sz="110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</a:br>
            <a:r>
              <a:rPr lang="fr-FR" sz="110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de 18 transitions pro présentes</a:t>
            </a:r>
            <a:br>
              <a:rPr lang="fr-FR" sz="110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</a:br>
            <a:r>
              <a:rPr lang="fr-FR" sz="1100" i="1" cap="all" dirty="0">
                <a:solidFill>
                  <a:srgbClr val="3A3AB9"/>
                </a:solidFill>
                <a:latin typeface="Barlow Condensed" panose="00000506000000000000" pitchFamily="2" charset="0"/>
              </a:rPr>
              <a:t>dans chaque région française</a:t>
            </a:r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20C8BD66-0C9A-B013-F437-815D1A619D1E}"/>
              </a:ext>
            </a:extLst>
          </p:cNvPr>
          <p:cNvSpPr txBox="1">
            <a:spLocks/>
          </p:cNvSpPr>
          <p:nvPr/>
        </p:nvSpPr>
        <p:spPr>
          <a:xfrm>
            <a:off x="6407872" y="1149992"/>
            <a:ext cx="2340000" cy="846130"/>
          </a:xfrm>
          <a:prstGeom prst="rect">
            <a:avLst/>
          </a:prstGeom>
        </p:spPr>
        <p:txBody>
          <a:bodyPr/>
          <a:lstStyle>
            <a:lvl1pPr marL="0">
              <a:spcAft>
                <a:spcPts val="1000"/>
              </a:spcAft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4"/>
              </a:buBlip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76" marR="2311">
              <a:lnSpc>
                <a:spcPct val="114500"/>
              </a:lnSpc>
              <a:spcBef>
                <a:spcPts val="44"/>
              </a:spcBef>
            </a:pPr>
            <a:r>
              <a:rPr lang="fr-FR" sz="1100" i="1" cap="all">
                <a:solidFill>
                  <a:srgbClr val="3A3AB9"/>
                </a:solidFill>
                <a:latin typeface="Barlow Condensed" panose="00000506000000000000" pitchFamily="2" charset="0"/>
              </a:rPr>
              <a:t>Des services gratuits et d’intérêt général </a:t>
            </a:r>
            <a:r>
              <a:rPr lang="fr-FR" sz="1100" b="0" i="1" cap="all">
                <a:solidFill>
                  <a:srgbClr val="3A3AB9"/>
                </a:solidFill>
                <a:latin typeface="Barlow Condensed" panose="00000506000000000000" pitchFamily="2" charset="0"/>
              </a:rPr>
              <a:t>mis en œuvre par une équipe d’expert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55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7C6DC-24F0-0136-1CF4-870D81564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DEB1C50-D9AB-F9C0-31E8-12ADE805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98" y="330022"/>
            <a:ext cx="8622309" cy="353694"/>
          </a:xfrm>
        </p:spPr>
        <p:txBody>
          <a:bodyPr/>
          <a:lstStyle/>
          <a:p>
            <a:r>
              <a:rPr lang="fr-FR" dirty="0"/>
              <a:t>Les dispositifs de financement des reconversions</a:t>
            </a:r>
            <a:br>
              <a:rPr lang="fr-FR" dirty="0"/>
            </a:br>
            <a:r>
              <a:rPr lang="fr-FR" dirty="0"/>
              <a:t>à l’initiative des salariés du secteur privé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853C9BD-0468-0811-0D3B-B35217D53B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>
                <a:solidFill>
                  <a:schemeClr val="bg1"/>
                </a:solidFill>
              </a:rPr>
              <a:pPr/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3808C1E7-EDE8-BAE6-2834-F3E3FF29327F}"/>
              </a:ext>
            </a:extLst>
          </p:cNvPr>
          <p:cNvSpPr txBox="1"/>
          <p:nvPr/>
        </p:nvSpPr>
        <p:spPr>
          <a:xfrm>
            <a:off x="707558" y="1965325"/>
            <a:ext cx="205832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22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>
                <a:ln>
                  <a:noFill/>
                </a:ln>
                <a:solidFill>
                  <a:srgbClr val="FFEB00"/>
                </a:solidFill>
                <a:effectLst/>
                <a:uLnTx/>
                <a:uFillTx/>
                <a:latin typeface="Barlow Condensed" panose="00000506000000000000" pitchFamily="2" charset="0"/>
                <a:cs typeface="Arial" panose="020B0604020202020204" pitchFamily="34" charset="0"/>
              </a:rPr>
              <a:t>PROJET DE TRANSITION PROFESSIONNELLE (</a:t>
            </a:r>
            <a:r>
              <a:rPr lang="fr-FR" sz="1400" b="1" i="1" kern="0" dirty="0">
                <a:solidFill>
                  <a:srgbClr val="FFEB00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PTP)</a:t>
            </a:r>
          </a:p>
          <a:p>
            <a:pPr marL="0" marR="0" lvl="0" indent="0" algn="ctr" defTabSz="6822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i="1" kern="0" dirty="0">
              <a:solidFill>
                <a:srgbClr val="FFEB00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6822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EB00"/>
              </a:highlight>
              <a:uLnTx/>
              <a:uFillTx/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algn="ctr" defTabSz="682285">
              <a:defRPr/>
            </a:pPr>
            <a:r>
              <a:rPr lang="fr-FR" sz="1400" i="1" dirty="0">
                <a:solidFill>
                  <a:srgbClr val="FFFFFF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Permet de suivre une formation certifiante en vue de changer de métier ou de profession</a:t>
            </a:r>
            <a:br>
              <a:rPr lang="fr-FR" sz="1400" i="1" dirty="0">
                <a:solidFill>
                  <a:srgbClr val="FFFFFF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</a:br>
            <a:br>
              <a:rPr lang="fr-FR" sz="1400" i="1" dirty="0">
                <a:solidFill>
                  <a:srgbClr val="FFFFFF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</a:br>
            <a:endParaRPr lang="fr-FR" sz="1400" i="1" dirty="0">
              <a:solidFill>
                <a:schemeClr val="bg1"/>
              </a:solidFill>
              <a:latin typeface="Barlow Condensed" panose="00000506000000000000" pitchFamily="2" charset="0"/>
              <a:ea typeface="+mj-ea"/>
              <a:cs typeface="Arial" panose="020B0604020202020204" pitchFamily="34" charset="0"/>
            </a:endParaRPr>
          </a:p>
          <a:p>
            <a:pPr algn="ctr" defTabSz="682285">
              <a:defRPr/>
            </a:pPr>
            <a:endParaRPr lang="fr-FR" sz="1200" i="1" dirty="0">
              <a:solidFill>
                <a:srgbClr val="FFFFFF"/>
              </a:solidFill>
              <a:latin typeface="Barlow Condensed" panose="00000506000000000000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FDE75C3A-328E-367A-DF57-2F5A414D2DE6}"/>
              </a:ext>
            </a:extLst>
          </p:cNvPr>
          <p:cNvSpPr/>
          <p:nvPr/>
        </p:nvSpPr>
        <p:spPr>
          <a:xfrm>
            <a:off x="1371600" y="1203325"/>
            <a:ext cx="734060" cy="558284"/>
          </a:xfrm>
          <a:custGeom>
            <a:avLst/>
            <a:gdLst/>
            <a:ahLst/>
            <a:cxnLst/>
            <a:rect l="l" t="t" r="r" b="b"/>
            <a:pathLst>
              <a:path w="629920" h="409575">
                <a:moveTo>
                  <a:pt x="559041" y="2"/>
                </a:moveTo>
                <a:lnTo>
                  <a:pt x="532822" y="5227"/>
                </a:lnTo>
                <a:lnTo>
                  <a:pt x="509515" y="20892"/>
                </a:lnTo>
                <a:lnTo>
                  <a:pt x="319469" y="210938"/>
                </a:lnTo>
                <a:lnTo>
                  <a:pt x="119925" y="20881"/>
                </a:lnTo>
                <a:lnTo>
                  <a:pt x="96628" y="5226"/>
                </a:lnTo>
                <a:lnTo>
                  <a:pt x="70420" y="0"/>
                </a:lnTo>
                <a:lnTo>
                  <a:pt x="44206" y="5214"/>
                </a:lnTo>
                <a:lnTo>
                  <a:pt x="20892" y="20881"/>
                </a:lnTo>
                <a:lnTo>
                  <a:pt x="5221" y="44199"/>
                </a:lnTo>
                <a:lnTo>
                  <a:pt x="0" y="70420"/>
                </a:lnTo>
                <a:lnTo>
                  <a:pt x="5219" y="96635"/>
                </a:lnTo>
                <a:lnTo>
                  <a:pt x="20871" y="119936"/>
                </a:lnTo>
                <a:lnTo>
                  <a:pt x="319511" y="409079"/>
                </a:lnTo>
                <a:lnTo>
                  <a:pt x="608601" y="119978"/>
                </a:lnTo>
                <a:lnTo>
                  <a:pt x="624267" y="96668"/>
                </a:lnTo>
                <a:lnTo>
                  <a:pt x="629486" y="70442"/>
                </a:lnTo>
                <a:lnTo>
                  <a:pt x="624260" y="44213"/>
                </a:lnTo>
                <a:lnTo>
                  <a:pt x="608591" y="20892"/>
                </a:lnTo>
                <a:lnTo>
                  <a:pt x="585267" y="5222"/>
                </a:lnTo>
                <a:lnTo>
                  <a:pt x="559041" y="2"/>
                </a:lnTo>
                <a:close/>
              </a:path>
            </a:pathLst>
          </a:custGeom>
          <a:solidFill>
            <a:srgbClr val="4432AA"/>
          </a:solidFill>
          <a:ln w="12700">
            <a:solidFill>
              <a:srgbClr val="FFE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E8E06015-DD57-E7A3-38FF-93BB21D7220B}"/>
              </a:ext>
            </a:extLst>
          </p:cNvPr>
          <p:cNvSpPr/>
          <p:nvPr/>
        </p:nvSpPr>
        <p:spPr>
          <a:xfrm>
            <a:off x="4202474" y="1220972"/>
            <a:ext cx="734060" cy="558284"/>
          </a:xfrm>
          <a:custGeom>
            <a:avLst/>
            <a:gdLst/>
            <a:ahLst/>
            <a:cxnLst/>
            <a:rect l="l" t="t" r="r" b="b"/>
            <a:pathLst>
              <a:path w="629920" h="409575">
                <a:moveTo>
                  <a:pt x="559041" y="2"/>
                </a:moveTo>
                <a:lnTo>
                  <a:pt x="532822" y="5227"/>
                </a:lnTo>
                <a:lnTo>
                  <a:pt x="509515" y="20892"/>
                </a:lnTo>
                <a:lnTo>
                  <a:pt x="319469" y="210938"/>
                </a:lnTo>
                <a:lnTo>
                  <a:pt x="119925" y="20881"/>
                </a:lnTo>
                <a:lnTo>
                  <a:pt x="96628" y="5226"/>
                </a:lnTo>
                <a:lnTo>
                  <a:pt x="70420" y="0"/>
                </a:lnTo>
                <a:lnTo>
                  <a:pt x="44206" y="5214"/>
                </a:lnTo>
                <a:lnTo>
                  <a:pt x="20892" y="20881"/>
                </a:lnTo>
                <a:lnTo>
                  <a:pt x="5221" y="44199"/>
                </a:lnTo>
                <a:lnTo>
                  <a:pt x="0" y="70420"/>
                </a:lnTo>
                <a:lnTo>
                  <a:pt x="5219" y="96635"/>
                </a:lnTo>
                <a:lnTo>
                  <a:pt x="20871" y="119936"/>
                </a:lnTo>
                <a:lnTo>
                  <a:pt x="319511" y="409079"/>
                </a:lnTo>
                <a:lnTo>
                  <a:pt x="608601" y="119978"/>
                </a:lnTo>
                <a:lnTo>
                  <a:pt x="624267" y="96668"/>
                </a:lnTo>
                <a:lnTo>
                  <a:pt x="629486" y="70442"/>
                </a:lnTo>
                <a:lnTo>
                  <a:pt x="624260" y="44213"/>
                </a:lnTo>
                <a:lnTo>
                  <a:pt x="608591" y="20892"/>
                </a:lnTo>
                <a:lnTo>
                  <a:pt x="585267" y="5222"/>
                </a:lnTo>
                <a:lnTo>
                  <a:pt x="559041" y="2"/>
                </a:lnTo>
                <a:close/>
              </a:path>
            </a:pathLst>
          </a:custGeom>
          <a:solidFill>
            <a:srgbClr val="4432AA"/>
          </a:solidFill>
          <a:ln w="12700">
            <a:solidFill>
              <a:srgbClr val="FFEB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C5CE80-02E6-3003-1566-E1A8F0ACF11F}"/>
              </a:ext>
            </a:extLst>
          </p:cNvPr>
          <p:cNvSpPr txBox="1"/>
          <p:nvPr/>
        </p:nvSpPr>
        <p:spPr>
          <a:xfrm>
            <a:off x="3720653" y="4524304"/>
            <a:ext cx="16957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2285">
              <a:defRPr/>
            </a:pPr>
            <a:r>
              <a:rPr lang="fr-FR" sz="800" i="1" dirty="0">
                <a:solidFill>
                  <a:schemeClr val="bg1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  </a:t>
            </a:r>
            <a:r>
              <a:rPr lang="fr-FR" sz="800" i="1" baseline="30000" dirty="0">
                <a:solidFill>
                  <a:schemeClr val="bg1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1 </a:t>
            </a:r>
            <a:r>
              <a:rPr lang="fr-FR" sz="800" i="1" dirty="0">
                <a:solidFill>
                  <a:schemeClr val="bg1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Fonds d'investissement dans la prévention de l'usure professionnelle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2744685-2CCC-3141-896F-409A4D7C7178}"/>
              </a:ext>
            </a:extLst>
          </p:cNvPr>
          <p:cNvSpPr txBox="1"/>
          <p:nvPr/>
        </p:nvSpPr>
        <p:spPr>
          <a:xfrm>
            <a:off x="3540341" y="1982231"/>
            <a:ext cx="205832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22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>
                <a:ln>
                  <a:noFill/>
                </a:ln>
                <a:solidFill>
                  <a:srgbClr val="FFEB00"/>
                </a:solidFill>
                <a:effectLst/>
                <a:uLnTx/>
                <a:uFillTx/>
                <a:latin typeface="Barlow Condensed" panose="00000506000000000000" pitchFamily="2" charset="0"/>
                <a:cs typeface="Arial" panose="020B0604020202020204" pitchFamily="34" charset="0"/>
              </a:rPr>
              <a:t>PROJET DE TRANSITION PROFESSIONNELLE (</a:t>
            </a:r>
            <a:r>
              <a:rPr lang="fr-FR" sz="1400" b="1" i="1" kern="0" dirty="0">
                <a:solidFill>
                  <a:srgbClr val="FFEB00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PTP)</a:t>
            </a:r>
          </a:p>
          <a:p>
            <a:pPr marL="0" marR="0" lvl="0" indent="0" algn="ctr" defTabSz="6822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1" kern="0" dirty="0">
                <a:solidFill>
                  <a:srgbClr val="FFEB00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FINANCÉ PAR LE FIPU</a:t>
            </a:r>
            <a:r>
              <a:rPr lang="fr-FR" sz="1400" b="1" i="1" kern="0" baseline="30000" dirty="0">
                <a:solidFill>
                  <a:srgbClr val="FFEB00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6822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EB00"/>
              </a:highlight>
              <a:uLnTx/>
              <a:uFillTx/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algn="ctr" defTabSz="682285">
              <a:defRPr/>
            </a:pPr>
            <a:r>
              <a:rPr lang="fr-FR" sz="1400" i="1" dirty="0">
                <a:solidFill>
                  <a:srgbClr val="FFFFFF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Permet aux</a:t>
            </a:r>
            <a:r>
              <a:rPr lang="fr-FR" sz="1400" i="1" dirty="0">
                <a:solidFill>
                  <a:schemeClr val="bg1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 salariés exposés à des risques ergonomiques de bénéficier d’une modalité d’accès privilégiée au PTP</a:t>
            </a:r>
          </a:p>
          <a:p>
            <a:pPr algn="ctr" defTabSz="682285">
              <a:defRPr/>
            </a:pPr>
            <a:endParaRPr lang="fr-FR" sz="1200" i="1" dirty="0">
              <a:solidFill>
                <a:srgbClr val="FFFFFF"/>
              </a:solidFill>
              <a:latin typeface="Barlow Condensed" panose="00000506000000000000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595ACFDD-1E06-79C9-D0E0-FFB0083FED20}"/>
              </a:ext>
            </a:extLst>
          </p:cNvPr>
          <p:cNvSpPr/>
          <p:nvPr/>
        </p:nvSpPr>
        <p:spPr>
          <a:xfrm>
            <a:off x="7033348" y="1203325"/>
            <a:ext cx="734060" cy="558284"/>
          </a:xfrm>
          <a:custGeom>
            <a:avLst/>
            <a:gdLst/>
            <a:ahLst/>
            <a:cxnLst/>
            <a:rect l="l" t="t" r="r" b="b"/>
            <a:pathLst>
              <a:path w="629920" h="409575">
                <a:moveTo>
                  <a:pt x="559041" y="2"/>
                </a:moveTo>
                <a:lnTo>
                  <a:pt x="532822" y="5227"/>
                </a:lnTo>
                <a:lnTo>
                  <a:pt x="509515" y="20892"/>
                </a:lnTo>
                <a:lnTo>
                  <a:pt x="319469" y="210938"/>
                </a:lnTo>
                <a:lnTo>
                  <a:pt x="119925" y="20881"/>
                </a:lnTo>
                <a:lnTo>
                  <a:pt x="96628" y="5226"/>
                </a:lnTo>
                <a:lnTo>
                  <a:pt x="70420" y="0"/>
                </a:lnTo>
                <a:lnTo>
                  <a:pt x="44206" y="5214"/>
                </a:lnTo>
                <a:lnTo>
                  <a:pt x="20892" y="20881"/>
                </a:lnTo>
                <a:lnTo>
                  <a:pt x="5221" y="44199"/>
                </a:lnTo>
                <a:lnTo>
                  <a:pt x="0" y="70420"/>
                </a:lnTo>
                <a:lnTo>
                  <a:pt x="5219" y="96635"/>
                </a:lnTo>
                <a:lnTo>
                  <a:pt x="20871" y="119936"/>
                </a:lnTo>
                <a:lnTo>
                  <a:pt x="319511" y="409079"/>
                </a:lnTo>
                <a:lnTo>
                  <a:pt x="608601" y="119978"/>
                </a:lnTo>
                <a:lnTo>
                  <a:pt x="624267" y="96668"/>
                </a:lnTo>
                <a:lnTo>
                  <a:pt x="629486" y="70442"/>
                </a:lnTo>
                <a:lnTo>
                  <a:pt x="624260" y="44213"/>
                </a:lnTo>
                <a:lnTo>
                  <a:pt x="608591" y="20892"/>
                </a:lnTo>
                <a:lnTo>
                  <a:pt x="585267" y="5222"/>
                </a:lnTo>
                <a:lnTo>
                  <a:pt x="559041" y="2"/>
                </a:lnTo>
                <a:close/>
              </a:path>
            </a:pathLst>
          </a:custGeom>
          <a:solidFill>
            <a:srgbClr val="4432AA"/>
          </a:solidFill>
          <a:ln w="12700">
            <a:solidFill>
              <a:srgbClr val="FFE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EA8D54-34AB-3AC9-2C32-B7FF3B541AE0}"/>
              </a:ext>
            </a:extLst>
          </p:cNvPr>
          <p:cNvSpPr txBox="1"/>
          <p:nvPr/>
        </p:nvSpPr>
        <p:spPr>
          <a:xfrm>
            <a:off x="6371216" y="1965325"/>
            <a:ext cx="20583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22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1" kern="0" dirty="0">
                <a:solidFill>
                  <a:srgbClr val="FFEB00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PRÉVENTION </a:t>
            </a:r>
            <a:br>
              <a:rPr lang="fr-FR" sz="1400" b="1" i="1" kern="0" dirty="0">
                <a:solidFill>
                  <a:srgbClr val="FFEB00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</a:br>
            <a:r>
              <a:rPr lang="fr-FR" sz="1400" b="1" i="1" kern="0" dirty="0">
                <a:solidFill>
                  <a:srgbClr val="FFEB00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USURE- RECONVERSION (PUR)</a:t>
            </a:r>
          </a:p>
          <a:p>
            <a:pPr marL="0" marR="0" lvl="0" indent="0" algn="ctr" defTabSz="6822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1" u="none" strike="noStrike" kern="0" cap="none" spc="0" normalizeH="0" baseline="0" noProof="0" dirty="0">
              <a:ln>
                <a:noFill/>
              </a:ln>
              <a:solidFill>
                <a:srgbClr val="FFEB00"/>
              </a:solidFill>
              <a:effectLst/>
              <a:highlight>
                <a:srgbClr val="FFEB00"/>
              </a:highlight>
              <a:uLnTx/>
              <a:uFillTx/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algn="ctr" defTabSz="682285">
              <a:defRPr/>
            </a:pPr>
            <a:endParaRPr lang="fr-FR" sz="1400" i="1" dirty="0">
              <a:solidFill>
                <a:srgbClr val="FFFFFF"/>
              </a:solidFill>
              <a:latin typeface="Barlow Condensed" panose="00000506000000000000" pitchFamily="2" charset="0"/>
              <a:ea typeface="+mj-ea"/>
              <a:cs typeface="Arial" panose="020B0604020202020204" pitchFamily="34" charset="0"/>
            </a:endParaRPr>
          </a:p>
          <a:p>
            <a:pPr algn="ctr" defTabSz="682285">
              <a:defRPr/>
            </a:pPr>
            <a:r>
              <a:rPr lang="fr-FR" sz="1400" i="1" dirty="0">
                <a:solidFill>
                  <a:srgbClr val="FFFFFF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Permet aux salariés disposant de points sur leur C2P</a:t>
            </a:r>
            <a:r>
              <a:rPr lang="fr-FR" sz="1400" i="1" baseline="30000" dirty="0">
                <a:solidFill>
                  <a:srgbClr val="FFFFFF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1</a:t>
            </a:r>
            <a:r>
              <a:rPr lang="fr-FR" sz="1400" i="1" baseline="70000" dirty="0">
                <a:solidFill>
                  <a:srgbClr val="FFFFFF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1400" i="1" dirty="0">
                <a:solidFill>
                  <a:srgbClr val="FFFFFF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de suivre une formation certifiante dans le but d’exercer un nouveau métier non exposé à un risque professionnel, de réaliser un bilan de compétences ou d’effectuer une VAE</a:t>
            </a:r>
            <a:endParaRPr lang="fr-FR" sz="1600" b="1" i="1" kern="0" dirty="0">
              <a:solidFill>
                <a:srgbClr val="FFFFFF"/>
              </a:solidFill>
              <a:highlight>
                <a:srgbClr val="FFEB00"/>
              </a:highlight>
              <a:latin typeface="Barlow Condensed" panose="00000506000000000000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96E138F-EDA5-9C6E-2E52-97986C9D0BEC}"/>
              </a:ext>
            </a:extLst>
          </p:cNvPr>
          <p:cNvSpPr txBox="1"/>
          <p:nvPr/>
        </p:nvSpPr>
        <p:spPr>
          <a:xfrm>
            <a:off x="6552481" y="4648146"/>
            <a:ext cx="16957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2285">
              <a:defRPr/>
            </a:pPr>
            <a:r>
              <a:rPr lang="fr-FR" sz="800" i="1" dirty="0">
                <a:solidFill>
                  <a:schemeClr val="bg1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  </a:t>
            </a:r>
            <a:r>
              <a:rPr lang="fr-FR" sz="800" i="1" baseline="30000" dirty="0">
                <a:solidFill>
                  <a:schemeClr val="bg1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1 </a:t>
            </a:r>
            <a:r>
              <a:rPr lang="fr-FR" sz="800" i="1" dirty="0">
                <a:solidFill>
                  <a:schemeClr val="bg1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Compte Professionnel de prévention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06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5CED3-5C61-3481-48D8-8178D6370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0B7C6-1BEE-2636-B3ED-5F812283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PTP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F8026A-15D6-0C45-C0FD-8CA8D8B2ED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664BE29D-4845-7379-8194-C00A1300C014}"/>
              </a:ext>
            </a:extLst>
          </p:cNvPr>
          <p:cNvSpPr>
            <a:spLocks/>
          </p:cNvSpPr>
          <p:nvPr/>
        </p:nvSpPr>
        <p:spPr>
          <a:xfrm rot="5400000">
            <a:off x="2143963" y="2054301"/>
            <a:ext cx="372176" cy="572705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2D467EE-96E2-4AEA-F2EE-D0CBB2B48D6A}"/>
              </a:ext>
            </a:extLst>
          </p:cNvPr>
          <p:cNvSpPr txBox="1"/>
          <p:nvPr/>
        </p:nvSpPr>
        <p:spPr>
          <a:xfrm>
            <a:off x="1026176" y="1592216"/>
            <a:ext cx="2607750" cy="6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buSzPct val="50000"/>
              <a:defRPr/>
            </a:pPr>
            <a:r>
              <a:rPr lang="fr-FR" sz="2400" b="1" i="1">
                <a:solidFill>
                  <a:srgbClr val="0DA8A7"/>
                </a:solidFill>
                <a:highlight>
                  <a:srgbClr val="FFEB00"/>
                </a:highlight>
                <a:latin typeface="Barlow Condensed" panose="00000506000000000000" pitchFamily="2" charset="0"/>
                <a:ea typeface="+mj-ea"/>
              </a:rPr>
              <a:t>MÉTIER INITIAL</a:t>
            </a:r>
          </a:p>
          <a:p>
            <a:pPr marL="0" lvl="2" defTabSz="913280">
              <a:buSzPct val="50000"/>
              <a:defRPr/>
            </a:pPr>
            <a:endParaRPr lang="fr-FR" sz="999" i="1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898016-E8B7-E5F7-FCFC-793BEDABE2D6}"/>
              </a:ext>
            </a:extLst>
          </p:cNvPr>
          <p:cNvSpPr txBox="1"/>
          <p:nvPr/>
        </p:nvSpPr>
        <p:spPr>
          <a:xfrm>
            <a:off x="1026176" y="2869307"/>
            <a:ext cx="26077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913280">
              <a:buSzPct val="50000"/>
              <a:defRPr/>
            </a:pPr>
            <a:r>
              <a:rPr lang="fr-FR" sz="16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Quel que soit le métier de salarié et le secteur d’activité de l’entreprise</a:t>
            </a:r>
          </a:p>
          <a:p>
            <a:pPr marL="0" lvl="2" algn="ctr" defTabSz="913280">
              <a:buSzPct val="50000"/>
              <a:defRPr/>
            </a:pPr>
            <a:endParaRPr lang="fr-FR" sz="1600" i="1" dirty="0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0" lvl="2" algn="ctr" defTabSz="913280">
              <a:buSzPct val="50000"/>
              <a:defRPr/>
            </a:pPr>
            <a:endParaRPr lang="fr-FR" sz="1600" i="1" dirty="0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2302780-1D58-7C72-F33B-BBFB59D112C1}"/>
              </a:ext>
            </a:extLst>
          </p:cNvPr>
          <p:cNvSpPr txBox="1"/>
          <p:nvPr/>
        </p:nvSpPr>
        <p:spPr>
          <a:xfrm>
            <a:off x="5510074" y="1592216"/>
            <a:ext cx="2607750" cy="6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buSzPct val="50000"/>
              <a:defRPr/>
            </a:pPr>
            <a:r>
              <a:rPr lang="fr-FR" sz="2400" b="1" i="1">
                <a:solidFill>
                  <a:srgbClr val="0DA8A7"/>
                </a:solidFill>
                <a:highlight>
                  <a:srgbClr val="FFEB00"/>
                </a:highlight>
                <a:latin typeface="Barlow Condensed" panose="00000506000000000000" pitchFamily="2" charset="0"/>
                <a:ea typeface="+mj-ea"/>
              </a:rPr>
              <a:t>MÉTIER VISÉ</a:t>
            </a:r>
          </a:p>
          <a:p>
            <a:pPr marL="0" lvl="2" defTabSz="913280">
              <a:buSzPct val="50000"/>
              <a:defRPr/>
            </a:pPr>
            <a:endParaRPr lang="fr-FR" sz="999" i="1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BBC832C3-9111-4CDA-F484-EA6546527567}"/>
              </a:ext>
            </a:extLst>
          </p:cNvPr>
          <p:cNvSpPr>
            <a:spLocks/>
          </p:cNvSpPr>
          <p:nvPr/>
        </p:nvSpPr>
        <p:spPr>
          <a:xfrm rot="5400000">
            <a:off x="6627862" y="2054301"/>
            <a:ext cx="372176" cy="572705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8F5B0A-20A5-0773-31CF-66B124026EE7}"/>
              </a:ext>
            </a:extLst>
          </p:cNvPr>
          <p:cNvSpPr txBox="1"/>
          <p:nvPr/>
        </p:nvSpPr>
        <p:spPr>
          <a:xfrm>
            <a:off x="5105400" y="2869307"/>
            <a:ext cx="3378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913280">
              <a:buSzPct val="50000"/>
              <a:defRPr/>
            </a:pPr>
            <a:r>
              <a:rPr lang="fr-FR" sz="16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Le salarié doit suivre une formation</a:t>
            </a:r>
            <a:br>
              <a:rPr lang="fr-FR" sz="16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</a:br>
            <a:r>
              <a:rPr lang="fr-FR" sz="16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dans le but de changer de métier</a:t>
            </a: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5A8CC646-65C5-05E4-DBBF-213C5C9B896D}"/>
              </a:ext>
            </a:extLst>
          </p:cNvPr>
          <p:cNvSpPr>
            <a:spLocks/>
          </p:cNvSpPr>
          <p:nvPr/>
        </p:nvSpPr>
        <p:spPr>
          <a:xfrm>
            <a:off x="4385912" y="1602027"/>
            <a:ext cx="372176" cy="572705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</p:spTree>
    <p:extLst>
      <p:ext uri="{BB962C8B-B14F-4D97-AF65-F5344CB8AC3E}">
        <p14:creationId xmlns:p14="http://schemas.microsoft.com/office/powerpoint/2010/main" val="224997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3AA620D-350D-B9F8-0684-F475FE77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5" y="365125"/>
            <a:ext cx="8622309" cy="353694"/>
          </a:xfrm>
        </p:spPr>
        <p:txBody>
          <a:bodyPr/>
          <a:lstStyle/>
          <a:p>
            <a:r>
              <a:rPr lang="fr-FR" dirty="0"/>
              <a:t>Le Projet de Transition Professionnelle (PTP)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652705" y="1780034"/>
            <a:ext cx="2780904" cy="1444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E3EE1A2-410E-498B-9170-C305A67DD0C4}"/>
              </a:ext>
            </a:extLst>
          </p:cNvPr>
          <p:cNvSpPr txBox="1"/>
          <p:nvPr/>
        </p:nvSpPr>
        <p:spPr>
          <a:xfrm>
            <a:off x="2669632" y="1229906"/>
            <a:ext cx="370905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400" i="1" cap="all" dirty="0">
                <a:solidFill>
                  <a:srgbClr val="0DA8A7"/>
                </a:solidFill>
                <a:highlight>
                  <a:srgbClr val="FFEB00"/>
                </a:highlight>
                <a:latin typeface="Barlow Semi Condensed ExtraBold" panose="00000906000000000000" pitchFamily="2" charset="0"/>
                <a:ea typeface="+mj-ea"/>
                <a:cs typeface="Arial" panose="020B0604020202020204" pitchFamily="34" charset="0"/>
              </a:rPr>
              <a:t>Qui peut en bénéficier ?</a:t>
            </a:r>
          </a:p>
          <a:p>
            <a:pPr algn="l"/>
            <a:r>
              <a:rPr lang="fr-FR" sz="1400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Les salariés du secteur privé en CDI, CDD, intérimaires ou intermittents du spectacle</a:t>
            </a:r>
          </a:p>
          <a:p>
            <a:pPr algn="l"/>
            <a:endParaRPr lang="fr-FR" sz="900" i="1" dirty="0">
              <a:solidFill>
                <a:srgbClr val="3A3AB9"/>
              </a:solidFill>
              <a:latin typeface="Barlow Condensed" panose="00000506000000000000" pitchFamily="2" charset="0"/>
              <a:ea typeface="+mj-ea"/>
              <a:cs typeface="Arial" panose="020B0604020202020204" pitchFamily="34" charset="0"/>
            </a:endParaRPr>
          </a:p>
          <a:p>
            <a:r>
              <a:rPr lang="fr-FR" sz="1400" i="1" cap="all" dirty="0">
                <a:solidFill>
                  <a:srgbClr val="0DA8A7"/>
                </a:solidFill>
                <a:highlight>
                  <a:srgbClr val="FFEB00"/>
                </a:highlight>
                <a:latin typeface="Barlow Semi Condensed ExtraBold" panose="00000906000000000000" pitchFamily="2" charset="0"/>
                <a:cs typeface="Arial" panose="020B0604020202020204" pitchFamily="34" charset="0"/>
              </a:rPr>
              <a:t>POUR FAIRE QUOI ?</a:t>
            </a:r>
          </a:p>
          <a:p>
            <a:r>
              <a:rPr lang="fr-FR" sz="14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Suivre une formation certifiante</a:t>
            </a:r>
            <a:br>
              <a:rPr lang="fr-FR" sz="14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</a:br>
            <a:r>
              <a:rPr lang="fr-FR" sz="14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dans le but de changer de métier</a:t>
            </a:r>
          </a:p>
          <a:p>
            <a:endParaRPr lang="fr-FR" sz="600" i="1" dirty="0">
              <a:solidFill>
                <a:srgbClr val="3A3AB9"/>
              </a:solidFill>
              <a:highlight>
                <a:srgbClr val="FFEB00"/>
              </a:highlight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b="1" i="1" dirty="0">
                <a:solidFill>
                  <a:srgbClr val="3A3AB9"/>
                </a:solidFill>
                <a:highlight>
                  <a:srgbClr val="FFEB00"/>
                </a:highlight>
                <a:latin typeface="Barlow Condensed" panose="00000506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Reconversion en interne ou externe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sz="1200" b="1" i="1" dirty="0">
              <a:solidFill>
                <a:srgbClr val="3A3AB9"/>
              </a:solidFill>
              <a:highlight>
                <a:srgbClr val="FFEB00"/>
              </a:highlight>
              <a:latin typeface="Barlow Condensed" panose="00000506000000000000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400" i="1" cap="all" dirty="0">
                <a:solidFill>
                  <a:srgbClr val="0DA8A7"/>
                </a:solidFill>
                <a:highlight>
                  <a:srgbClr val="FFEB00"/>
                </a:highlight>
                <a:latin typeface="Barlow Semi Condensed ExtraBold"/>
                <a:cs typeface="Arial"/>
              </a:rPr>
              <a:t>QUELLE PRISE EN CHARGE ?</a:t>
            </a:r>
          </a:p>
          <a:p>
            <a:r>
              <a:rPr lang="fr-FR" sz="1600" b="1" i="1" dirty="0">
                <a:solidFill>
                  <a:srgbClr val="3A3AB9"/>
                </a:solidFill>
                <a:latin typeface="Barlow Condensed"/>
                <a:cs typeface="Arial"/>
              </a:rPr>
              <a:t>Les coûts pédagogiques</a:t>
            </a:r>
            <a:br>
              <a:rPr lang="fr-FR" sz="1600" b="1" i="1" dirty="0">
                <a:solidFill>
                  <a:srgbClr val="3A3AB9"/>
                </a:solidFill>
                <a:latin typeface="Barlow Condensed"/>
                <a:cs typeface="Arial"/>
              </a:rPr>
            </a:br>
            <a:r>
              <a:rPr lang="fr-FR" sz="1100" i="1" dirty="0">
                <a:solidFill>
                  <a:srgbClr val="3A3AB9"/>
                </a:solidFill>
                <a:latin typeface="Barlow Condensed"/>
                <a:cs typeface="Arial"/>
              </a:rPr>
              <a:t>(dans la limite du plafonnement en vigueur : 18 000€ HT et 27,45€/h HT)</a:t>
            </a:r>
          </a:p>
          <a:p>
            <a:r>
              <a:rPr lang="fr-FR" sz="2000" b="1" dirty="0">
                <a:solidFill>
                  <a:srgbClr val="3A3AB9"/>
                </a:solidFill>
                <a:latin typeface="Barlow Condensed"/>
                <a:cs typeface="Arial"/>
              </a:rPr>
              <a:t>+ </a:t>
            </a:r>
            <a:r>
              <a:rPr lang="fr-FR" sz="1600" b="1" i="1" dirty="0">
                <a:solidFill>
                  <a:srgbClr val="3A3AB9"/>
                </a:solidFill>
                <a:latin typeface="Barlow Condensed"/>
                <a:cs typeface="Arial"/>
              </a:rPr>
              <a:t>La rémunération </a:t>
            </a:r>
            <a:r>
              <a:rPr lang="fr-FR" sz="11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avec le principe du maintien de salaire</a:t>
            </a:r>
          </a:p>
          <a:p>
            <a:r>
              <a:rPr lang="fr-FR" sz="1100" i="1" dirty="0">
                <a:solidFill>
                  <a:srgbClr val="3A3AB9"/>
                </a:solidFill>
                <a:latin typeface="Barlow Condensed"/>
                <a:cs typeface="Arial"/>
              </a:rPr>
              <a:t>(l’employeur est remboursé par Transitions Pro) </a:t>
            </a:r>
          </a:p>
          <a:p>
            <a:r>
              <a:rPr lang="fr-FR" sz="2000" b="1" dirty="0">
                <a:solidFill>
                  <a:srgbClr val="3A3AB9"/>
                </a:solidFill>
                <a:latin typeface="Barlow Condensed"/>
                <a:cs typeface="Arial"/>
              </a:rPr>
              <a:t>+ </a:t>
            </a:r>
            <a:r>
              <a:rPr lang="fr-FR" sz="1600" b="1" i="1" dirty="0">
                <a:solidFill>
                  <a:srgbClr val="3A3AB9"/>
                </a:solidFill>
                <a:latin typeface="Barlow Condensed"/>
                <a:cs typeface="Arial"/>
              </a:rPr>
              <a:t>Les frais de mobilité</a:t>
            </a:r>
          </a:p>
          <a:p>
            <a:endParaRPr lang="fr-FR" sz="1200" b="1" i="1" dirty="0">
              <a:solidFill>
                <a:srgbClr val="3A3AB9"/>
              </a:solidFill>
              <a:highlight>
                <a:srgbClr val="FFEB00"/>
              </a:highlight>
              <a:latin typeface="Barlow Condensed" panose="00000506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495564E-4E28-4F9D-BDDD-1C0455E54BD9}"/>
              </a:ext>
            </a:extLst>
          </p:cNvPr>
          <p:cNvCxnSpPr>
            <a:cxnSpLocks/>
          </p:cNvCxnSpPr>
          <p:nvPr/>
        </p:nvCxnSpPr>
        <p:spPr>
          <a:xfrm>
            <a:off x="2611644" y="1284390"/>
            <a:ext cx="0" cy="3347935"/>
          </a:xfrm>
          <a:prstGeom prst="line">
            <a:avLst/>
          </a:prstGeom>
          <a:ln>
            <a:solidFill>
              <a:srgbClr val="3A3A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494D4EB-E557-D85C-6D3D-A0B1F90DF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25" y="1284390"/>
            <a:ext cx="1854253" cy="1069763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057B3F5A-7C80-FFA4-7D4A-1F72FE055206}"/>
              </a:ext>
            </a:extLst>
          </p:cNvPr>
          <p:cNvSpPr txBox="1">
            <a:spLocks/>
          </p:cNvSpPr>
          <p:nvPr/>
        </p:nvSpPr>
        <p:spPr>
          <a:xfrm>
            <a:off x="947253" y="2804304"/>
            <a:ext cx="1115844" cy="1069763"/>
          </a:xfrm>
          <a:prstGeom prst="rect">
            <a:avLst/>
          </a:prstGeom>
        </p:spPr>
        <p:txBody>
          <a:bodyPr/>
          <a:lstStyle>
            <a:lvl1pPr marL="0">
              <a:spcAft>
                <a:spcPts val="1000"/>
              </a:spcAft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5"/>
              </a:buBlip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b="0" kern="0" dirty="0">
                <a:solidFill>
                  <a:srgbClr val="3A3AB9"/>
                </a:solidFill>
                <a:latin typeface="Georgia Pro Black" panose="02040A02050405020203" pitchFamily="18" charset="0"/>
              </a:rPr>
              <a:t>1681</a:t>
            </a:r>
          </a:p>
          <a:p>
            <a:pPr algn="l"/>
            <a:r>
              <a:rPr lang="fr-FR" sz="1200" b="0" kern="0" dirty="0">
                <a:solidFill>
                  <a:srgbClr val="3A3AB9"/>
                </a:solidFill>
                <a:latin typeface="Georgia Pro Black" panose="02040A02050405020203" pitchFamily="18" charset="0"/>
              </a:rPr>
              <a:t>PTP financés</a:t>
            </a:r>
            <a:br>
              <a:rPr lang="fr-FR" sz="1200" b="0" kern="0" dirty="0">
                <a:solidFill>
                  <a:srgbClr val="3A3AB9"/>
                </a:solidFill>
                <a:latin typeface="Georgia Pro Black" panose="02040A02050405020203" pitchFamily="18" charset="0"/>
              </a:rPr>
            </a:br>
            <a:r>
              <a:rPr lang="fr-FR" sz="1200" b="0" kern="0" dirty="0">
                <a:solidFill>
                  <a:srgbClr val="3A3AB9"/>
                </a:solidFill>
                <a:latin typeface="Georgia Pro Black" panose="02040A02050405020203" pitchFamily="18" charset="0"/>
              </a:rPr>
              <a:t>en 2025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AD028FF8-61AE-9225-ADDB-0A00A9B8BE17}"/>
              </a:ext>
            </a:extLst>
          </p:cNvPr>
          <p:cNvSpPr/>
          <p:nvPr/>
        </p:nvSpPr>
        <p:spPr>
          <a:xfrm rot="5400000">
            <a:off x="1433179" y="2185861"/>
            <a:ext cx="76200" cy="876735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692F5FDF-FA58-4454-75F0-2F754ABE3032}"/>
              </a:ext>
            </a:extLst>
          </p:cNvPr>
          <p:cNvSpPr/>
          <p:nvPr/>
        </p:nvSpPr>
        <p:spPr>
          <a:xfrm rot="5400000" flipH="1">
            <a:off x="1433179" y="3633662"/>
            <a:ext cx="76197" cy="876734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476B5B0F-FF54-78AA-7058-300340EEC505}"/>
              </a:ext>
            </a:extLst>
          </p:cNvPr>
          <p:cNvGrpSpPr/>
          <p:nvPr/>
        </p:nvGrpSpPr>
        <p:grpSpPr>
          <a:xfrm>
            <a:off x="6611867" y="1589001"/>
            <a:ext cx="2177461" cy="3278494"/>
            <a:chOff x="2677064" y="3587023"/>
            <a:chExt cx="2186327" cy="3278494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5F9DE19-608B-92AA-44BA-FE2F7B9C2544}"/>
                </a:ext>
              </a:extLst>
            </p:cNvPr>
            <p:cNvSpPr txBox="1"/>
            <p:nvPr/>
          </p:nvSpPr>
          <p:spPr>
            <a:xfrm>
              <a:off x="2775486" y="3690845"/>
              <a:ext cx="1967538" cy="872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dirty="0">
                  <a:solidFill>
                    <a:srgbClr val="009DA2"/>
                  </a:solidFill>
                  <a:highlight>
                    <a:srgbClr val="C0C0C0"/>
                  </a:highlight>
                  <a:latin typeface="Barlow Condensed" panose="00000506000000000000" pitchFamily="2" charset="0"/>
                  <a:cs typeface="Arial" panose="020B0604020202020204" pitchFamily="34" charset="0"/>
                </a:rPr>
                <a:t>COHERENCE</a:t>
              </a:r>
            </a:p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100" i="1" dirty="0">
                  <a:solidFill>
                    <a:srgbClr val="3A3AB9"/>
                  </a:solidFill>
                  <a:latin typeface="Barlow Condensed" panose="00000506000000000000" pitchFamily="2" charset="0"/>
                  <a:cs typeface="Arial" panose="020B0604020202020204" pitchFamily="34" charset="0"/>
                </a:rPr>
                <a:t>La cohérence du projet permettant de changer de métier ou de profession</a:t>
              </a:r>
              <a:endParaRPr lang="fr-FR" sz="11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346DBCC-00BA-DF5B-3712-9F10C19A4A84}"/>
                </a:ext>
              </a:extLst>
            </p:cNvPr>
            <p:cNvSpPr txBox="1"/>
            <p:nvPr/>
          </p:nvSpPr>
          <p:spPr>
            <a:xfrm>
              <a:off x="2677064" y="4731600"/>
              <a:ext cx="2166281" cy="1060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dirty="0">
                  <a:solidFill>
                    <a:srgbClr val="EB5E57"/>
                  </a:solidFill>
                  <a:highlight>
                    <a:srgbClr val="C0C0C0"/>
                  </a:highlight>
                  <a:latin typeface="Barlow Condensed" panose="00000506000000000000" pitchFamily="2" charset="0"/>
                  <a:cs typeface="Arial" panose="020B0604020202020204" pitchFamily="34" charset="0"/>
                </a:rPr>
                <a:t>PERTINENCE</a:t>
              </a: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600" b="1" dirty="0">
                <a:solidFill>
                  <a:srgbClr val="EB5E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000" i="1" dirty="0">
                  <a:solidFill>
                    <a:srgbClr val="3A3AB9"/>
                  </a:solidFill>
                  <a:latin typeface="Barlow Condensed" panose="00000506000000000000" pitchFamily="2" charset="0"/>
                  <a:cs typeface="Arial" panose="020B0604020202020204" pitchFamily="34" charset="0"/>
                </a:rPr>
                <a:t>La pertinence du parcours de formation choisi et les modalités de financement envisagées à l’issue du bilan de positionnement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58BAC4D-6E4C-34FA-389E-738051342B42}"/>
                </a:ext>
              </a:extLst>
            </p:cNvPr>
            <p:cNvSpPr txBox="1"/>
            <p:nvPr/>
          </p:nvSpPr>
          <p:spPr>
            <a:xfrm>
              <a:off x="2775485" y="5924887"/>
              <a:ext cx="1967539" cy="7989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350" b="1" dirty="0">
                  <a:solidFill>
                    <a:srgbClr val="FFEB00"/>
                  </a:solidFill>
                  <a:highlight>
                    <a:srgbClr val="C0C0C0"/>
                  </a:highlight>
                  <a:latin typeface="Barlow Condensed" panose="00000506000000000000" pitchFamily="2" charset="0"/>
                  <a:cs typeface="Arial" panose="020B0604020202020204" pitchFamily="34" charset="0"/>
                </a:rPr>
                <a:t>PERSPECTIVES</a:t>
              </a: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450" dirty="0">
                <a:solidFill>
                  <a:srgbClr val="403C9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000" i="1" dirty="0">
                  <a:solidFill>
                    <a:srgbClr val="3A3AB9"/>
                  </a:solidFill>
                  <a:latin typeface="Barlow Condensed" panose="00000506000000000000" pitchFamily="2" charset="0"/>
                  <a:cs typeface="Arial" panose="020B0604020202020204" pitchFamily="34" charset="0"/>
                </a:rPr>
                <a:t>Les perspectives d’emploi à l’issue de la formation, notamment dans la région</a:t>
              </a:r>
            </a:p>
          </p:txBody>
        </p:sp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B53B41A9-B542-90C3-3F97-780A01018509}"/>
                </a:ext>
              </a:extLst>
            </p:cNvPr>
            <p:cNvSpPr/>
            <p:nvPr/>
          </p:nvSpPr>
          <p:spPr>
            <a:xfrm>
              <a:off x="2677064" y="3587023"/>
              <a:ext cx="96557" cy="1062124"/>
            </a:xfrm>
            <a:custGeom>
              <a:avLst/>
              <a:gdLst/>
              <a:ahLst/>
              <a:cxnLst/>
              <a:rect l="l" t="t" r="r" b="b"/>
              <a:pathLst>
                <a:path w="229870" h="1645920">
                  <a:moveTo>
                    <a:pt x="173387" y="0"/>
                  </a:moveTo>
                  <a:lnTo>
                    <a:pt x="56239" y="0"/>
                  </a:lnTo>
                  <a:lnTo>
                    <a:pt x="34106" y="3422"/>
                  </a:lnTo>
                  <a:lnTo>
                    <a:pt x="16257" y="12817"/>
                  </a:lnTo>
                  <a:lnTo>
                    <a:pt x="4339" y="26879"/>
                  </a:lnTo>
                  <a:lnTo>
                    <a:pt x="0" y="44302"/>
                  </a:lnTo>
                  <a:lnTo>
                    <a:pt x="0" y="1601281"/>
                  </a:lnTo>
                  <a:lnTo>
                    <a:pt x="4339" y="1618716"/>
                  </a:lnTo>
                  <a:lnTo>
                    <a:pt x="16257" y="1632777"/>
                  </a:lnTo>
                  <a:lnTo>
                    <a:pt x="34106" y="1642165"/>
                  </a:lnTo>
                  <a:lnTo>
                    <a:pt x="56239" y="1645583"/>
                  </a:lnTo>
                  <a:lnTo>
                    <a:pt x="173387" y="1645583"/>
                  </a:lnTo>
                  <a:lnTo>
                    <a:pt x="195518" y="1642165"/>
                  </a:lnTo>
                  <a:lnTo>
                    <a:pt x="213363" y="1632777"/>
                  </a:lnTo>
                  <a:lnTo>
                    <a:pt x="225278" y="1618716"/>
                  </a:lnTo>
                  <a:lnTo>
                    <a:pt x="229616" y="1601281"/>
                  </a:lnTo>
                  <a:lnTo>
                    <a:pt x="225278" y="1583845"/>
                  </a:lnTo>
                  <a:lnTo>
                    <a:pt x="213363" y="1569784"/>
                  </a:lnTo>
                  <a:lnTo>
                    <a:pt x="195518" y="1560396"/>
                  </a:lnTo>
                  <a:lnTo>
                    <a:pt x="173387" y="1556978"/>
                  </a:lnTo>
                  <a:lnTo>
                    <a:pt x="112467" y="1556978"/>
                  </a:lnTo>
                  <a:lnTo>
                    <a:pt x="112467" y="88594"/>
                  </a:lnTo>
                  <a:lnTo>
                    <a:pt x="173387" y="88594"/>
                  </a:lnTo>
                  <a:lnTo>
                    <a:pt x="195518" y="85180"/>
                  </a:lnTo>
                  <a:lnTo>
                    <a:pt x="213363" y="75801"/>
                  </a:lnTo>
                  <a:lnTo>
                    <a:pt x="225278" y="61745"/>
                  </a:lnTo>
                  <a:lnTo>
                    <a:pt x="229616" y="44302"/>
                  </a:lnTo>
                  <a:lnTo>
                    <a:pt x="225278" y="26879"/>
                  </a:lnTo>
                  <a:lnTo>
                    <a:pt x="213363" y="12817"/>
                  </a:lnTo>
                  <a:lnTo>
                    <a:pt x="195518" y="3422"/>
                  </a:lnTo>
                  <a:lnTo>
                    <a:pt x="173387" y="0"/>
                  </a:lnTo>
                  <a:close/>
                </a:path>
              </a:pathLst>
            </a:custGeom>
            <a:solidFill>
              <a:srgbClr val="3A3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8A87146B-E39C-BD95-FF56-4B52383C3A58}"/>
                </a:ext>
              </a:extLst>
            </p:cNvPr>
            <p:cNvSpPr/>
            <p:nvPr/>
          </p:nvSpPr>
          <p:spPr>
            <a:xfrm rot="10800000">
              <a:off x="4766834" y="4684087"/>
              <a:ext cx="96557" cy="1062124"/>
            </a:xfrm>
            <a:custGeom>
              <a:avLst/>
              <a:gdLst/>
              <a:ahLst/>
              <a:cxnLst/>
              <a:rect l="l" t="t" r="r" b="b"/>
              <a:pathLst>
                <a:path w="229870" h="1645920">
                  <a:moveTo>
                    <a:pt x="173387" y="0"/>
                  </a:moveTo>
                  <a:lnTo>
                    <a:pt x="56239" y="0"/>
                  </a:lnTo>
                  <a:lnTo>
                    <a:pt x="34106" y="3422"/>
                  </a:lnTo>
                  <a:lnTo>
                    <a:pt x="16257" y="12817"/>
                  </a:lnTo>
                  <a:lnTo>
                    <a:pt x="4339" y="26879"/>
                  </a:lnTo>
                  <a:lnTo>
                    <a:pt x="0" y="44302"/>
                  </a:lnTo>
                  <a:lnTo>
                    <a:pt x="0" y="1601281"/>
                  </a:lnTo>
                  <a:lnTo>
                    <a:pt x="4339" y="1618716"/>
                  </a:lnTo>
                  <a:lnTo>
                    <a:pt x="16257" y="1632777"/>
                  </a:lnTo>
                  <a:lnTo>
                    <a:pt x="34106" y="1642165"/>
                  </a:lnTo>
                  <a:lnTo>
                    <a:pt x="56239" y="1645583"/>
                  </a:lnTo>
                  <a:lnTo>
                    <a:pt x="173387" y="1645583"/>
                  </a:lnTo>
                  <a:lnTo>
                    <a:pt x="195518" y="1642165"/>
                  </a:lnTo>
                  <a:lnTo>
                    <a:pt x="213363" y="1632777"/>
                  </a:lnTo>
                  <a:lnTo>
                    <a:pt x="225278" y="1618716"/>
                  </a:lnTo>
                  <a:lnTo>
                    <a:pt x="229616" y="1601281"/>
                  </a:lnTo>
                  <a:lnTo>
                    <a:pt x="225278" y="1583845"/>
                  </a:lnTo>
                  <a:lnTo>
                    <a:pt x="213363" y="1569784"/>
                  </a:lnTo>
                  <a:lnTo>
                    <a:pt x="195518" y="1560396"/>
                  </a:lnTo>
                  <a:lnTo>
                    <a:pt x="173387" y="1556978"/>
                  </a:lnTo>
                  <a:lnTo>
                    <a:pt x="112467" y="1556978"/>
                  </a:lnTo>
                  <a:lnTo>
                    <a:pt x="112467" y="88594"/>
                  </a:lnTo>
                  <a:lnTo>
                    <a:pt x="173387" y="88594"/>
                  </a:lnTo>
                  <a:lnTo>
                    <a:pt x="195518" y="85180"/>
                  </a:lnTo>
                  <a:lnTo>
                    <a:pt x="213363" y="75801"/>
                  </a:lnTo>
                  <a:lnTo>
                    <a:pt x="225278" y="61745"/>
                  </a:lnTo>
                  <a:lnTo>
                    <a:pt x="229616" y="44302"/>
                  </a:lnTo>
                  <a:lnTo>
                    <a:pt x="225278" y="26879"/>
                  </a:lnTo>
                  <a:lnTo>
                    <a:pt x="213363" y="12817"/>
                  </a:lnTo>
                  <a:lnTo>
                    <a:pt x="195518" y="3422"/>
                  </a:lnTo>
                  <a:lnTo>
                    <a:pt x="173387" y="0"/>
                  </a:lnTo>
                  <a:close/>
                </a:path>
              </a:pathLst>
            </a:custGeom>
            <a:solidFill>
              <a:srgbClr val="3A3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41B0FAEB-EF2A-5CAD-5C21-FAAE969BE64C}"/>
                </a:ext>
              </a:extLst>
            </p:cNvPr>
            <p:cNvSpPr/>
            <p:nvPr/>
          </p:nvSpPr>
          <p:spPr>
            <a:xfrm rot="10800000">
              <a:off x="4766834" y="5803393"/>
              <a:ext cx="96557" cy="1062124"/>
            </a:xfrm>
            <a:custGeom>
              <a:avLst/>
              <a:gdLst/>
              <a:ahLst/>
              <a:cxnLst/>
              <a:rect l="l" t="t" r="r" b="b"/>
              <a:pathLst>
                <a:path w="229870" h="1645920">
                  <a:moveTo>
                    <a:pt x="173387" y="0"/>
                  </a:moveTo>
                  <a:lnTo>
                    <a:pt x="56239" y="0"/>
                  </a:lnTo>
                  <a:lnTo>
                    <a:pt x="34106" y="3422"/>
                  </a:lnTo>
                  <a:lnTo>
                    <a:pt x="16257" y="12817"/>
                  </a:lnTo>
                  <a:lnTo>
                    <a:pt x="4339" y="26879"/>
                  </a:lnTo>
                  <a:lnTo>
                    <a:pt x="0" y="44302"/>
                  </a:lnTo>
                  <a:lnTo>
                    <a:pt x="0" y="1601281"/>
                  </a:lnTo>
                  <a:lnTo>
                    <a:pt x="4339" y="1618716"/>
                  </a:lnTo>
                  <a:lnTo>
                    <a:pt x="16257" y="1632777"/>
                  </a:lnTo>
                  <a:lnTo>
                    <a:pt x="34106" y="1642165"/>
                  </a:lnTo>
                  <a:lnTo>
                    <a:pt x="56239" y="1645583"/>
                  </a:lnTo>
                  <a:lnTo>
                    <a:pt x="173387" y="1645583"/>
                  </a:lnTo>
                  <a:lnTo>
                    <a:pt x="195518" y="1642165"/>
                  </a:lnTo>
                  <a:lnTo>
                    <a:pt x="213363" y="1632777"/>
                  </a:lnTo>
                  <a:lnTo>
                    <a:pt x="225278" y="1618716"/>
                  </a:lnTo>
                  <a:lnTo>
                    <a:pt x="229616" y="1601281"/>
                  </a:lnTo>
                  <a:lnTo>
                    <a:pt x="225278" y="1583845"/>
                  </a:lnTo>
                  <a:lnTo>
                    <a:pt x="213363" y="1569784"/>
                  </a:lnTo>
                  <a:lnTo>
                    <a:pt x="195518" y="1560396"/>
                  </a:lnTo>
                  <a:lnTo>
                    <a:pt x="173387" y="1556978"/>
                  </a:lnTo>
                  <a:lnTo>
                    <a:pt x="112467" y="1556978"/>
                  </a:lnTo>
                  <a:lnTo>
                    <a:pt x="112467" y="88594"/>
                  </a:lnTo>
                  <a:lnTo>
                    <a:pt x="173387" y="88594"/>
                  </a:lnTo>
                  <a:lnTo>
                    <a:pt x="195518" y="85180"/>
                  </a:lnTo>
                  <a:lnTo>
                    <a:pt x="213363" y="75801"/>
                  </a:lnTo>
                  <a:lnTo>
                    <a:pt x="225278" y="61745"/>
                  </a:lnTo>
                  <a:lnTo>
                    <a:pt x="229616" y="44302"/>
                  </a:lnTo>
                  <a:lnTo>
                    <a:pt x="225278" y="26879"/>
                  </a:lnTo>
                  <a:lnTo>
                    <a:pt x="213363" y="12817"/>
                  </a:lnTo>
                  <a:lnTo>
                    <a:pt x="195518" y="3422"/>
                  </a:lnTo>
                  <a:lnTo>
                    <a:pt x="173387" y="0"/>
                  </a:lnTo>
                  <a:close/>
                </a:path>
              </a:pathLst>
            </a:custGeom>
            <a:solidFill>
              <a:srgbClr val="3A3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2FC81047-5CF6-9E95-9351-85D127F91E1D}"/>
                </a:ext>
              </a:extLst>
            </p:cNvPr>
            <p:cNvSpPr/>
            <p:nvPr/>
          </p:nvSpPr>
          <p:spPr>
            <a:xfrm rot="10800000">
              <a:off x="4766834" y="3587023"/>
              <a:ext cx="96557" cy="1062124"/>
            </a:xfrm>
            <a:custGeom>
              <a:avLst/>
              <a:gdLst/>
              <a:ahLst/>
              <a:cxnLst/>
              <a:rect l="l" t="t" r="r" b="b"/>
              <a:pathLst>
                <a:path w="229870" h="1645920">
                  <a:moveTo>
                    <a:pt x="173387" y="0"/>
                  </a:moveTo>
                  <a:lnTo>
                    <a:pt x="56239" y="0"/>
                  </a:lnTo>
                  <a:lnTo>
                    <a:pt x="34106" y="3422"/>
                  </a:lnTo>
                  <a:lnTo>
                    <a:pt x="16257" y="12817"/>
                  </a:lnTo>
                  <a:lnTo>
                    <a:pt x="4339" y="26879"/>
                  </a:lnTo>
                  <a:lnTo>
                    <a:pt x="0" y="44302"/>
                  </a:lnTo>
                  <a:lnTo>
                    <a:pt x="0" y="1601281"/>
                  </a:lnTo>
                  <a:lnTo>
                    <a:pt x="4339" y="1618716"/>
                  </a:lnTo>
                  <a:lnTo>
                    <a:pt x="16257" y="1632777"/>
                  </a:lnTo>
                  <a:lnTo>
                    <a:pt x="34106" y="1642165"/>
                  </a:lnTo>
                  <a:lnTo>
                    <a:pt x="56239" y="1645583"/>
                  </a:lnTo>
                  <a:lnTo>
                    <a:pt x="173387" y="1645583"/>
                  </a:lnTo>
                  <a:lnTo>
                    <a:pt x="195518" y="1642165"/>
                  </a:lnTo>
                  <a:lnTo>
                    <a:pt x="213363" y="1632777"/>
                  </a:lnTo>
                  <a:lnTo>
                    <a:pt x="225278" y="1618716"/>
                  </a:lnTo>
                  <a:lnTo>
                    <a:pt x="229616" y="1601281"/>
                  </a:lnTo>
                  <a:lnTo>
                    <a:pt x="225278" y="1583845"/>
                  </a:lnTo>
                  <a:lnTo>
                    <a:pt x="213363" y="1569784"/>
                  </a:lnTo>
                  <a:lnTo>
                    <a:pt x="195518" y="1560396"/>
                  </a:lnTo>
                  <a:lnTo>
                    <a:pt x="173387" y="1556978"/>
                  </a:lnTo>
                  <a:lnTo>
                    <a:pt x="112467" y="1556978"/>
                  </a:lnTo>
                  <a:lnTo>
                    <a:pt x="112467" y="88594"/>
                  </a:lnTo>
                  <a:lnTo>
                    <a:pt x="173387" y="88594"/>
                  </a:lnTo>
                  <a:lnTo>
                    <a:pt x="195518" y="85180"/>
                  </a:lnTo>
                  <a:lnTo>
                    <a:pt x="213363" y="75801"/>
                  </a:lnTo>
                  <a:lnTo>
                    <a:pt x="225278" y="61745"/>
                  </a:lnTo>
                  <a:lnTo>
                    <a:pt x="229616" y="44302"/>
                  </a:lnTo>
                  <a:lnTo>
                    <a:pt x="225278" y="26879"/>
                  </a:lnTo>
                  <a:lnTo>
                    <a:pt x="213363" y="12817"/>
                  </a:lnTo>
                  <a:lnTo>
                    <a:pt x="195518" y="3422"/>
                  </a:lnTo>
                  <a:lnTo>
                    <a:pt x="173387" y="0"/>
                  </a:lnTo>
                  <a:close/>
                </a:path>
              </a:pathLst>
            </a:custGeom>
            <a:solidFill>
              <a:srgbClr val="3A3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90B773D-F63B-2D58-1155-BF7DDC7C2C0A}"/>
                </a:ext>
              </a:extLst>
            </p:cNvPr>
            <p:cNvSpPr/>
            <p:nvPr/>
          </p:nvSpPr>
          <p:spPr>
            <a:xfrm>
              <a:off x="2677064" y="5803393"/>
              <a:ext cx="88386" cy="1062124"/>
            </a:xfrm>
            <a:custGeom>
              <a:avLst/>
              <a:gdLst/>
              <a:ahLst/>
              <a:cxnLst/>
              <a:rect l="l" t="t" r="r" b="b"/>
              <a:pathLst>
                <a:path w="229870" h="1645920">
                  <a:moveTo>
                    <a:pt x="173387" y="0"/>
                  </a:moveTo>
                  <a:lnTo>
                    <a:pt x="56239" y="0"/>
                  </a:lnTo>
                  <a:lnTo>
                    <a:pt x="34106" y="3422"/>
                  </a:lnTo>
                  <a:lnTo>
                    <a:pt x="16257" y="12817"/>
                  </a:lnTo>
                  <a:lnTo>
                    <a:pt x="4339" y="26879"/>
                  </a:lnTo>
                  <a:lnTo>
                    <a:pt x="0" y="44302"/>
                  </a:lnTo>
                  <a:lnTo>
                    <a:pt x="0" y="1601281"/>
                  </a:lnTo>
                  <a:lnTo>
                    <a:pt x="4339" y="1618716"/>
                  </a:lnTo>
                  <a:lnTo>
                    <a:pt x="16257" y="1632777"/>
                  </a:lnTo>
                  <a:lnTo>
                    <a:pt x="34106" y="1642165"/>
                  </a:lnTo>
                  <a:lnTo>
                    <a:pt x="56239" y="1645583"/>
                  </a:lnTo>
                  <a:lnTo>
                    <a:pt x="173387" y="1645583"/>
                  </a:lnTo>
                  <a:lnTo>
                    <a:pt x="195518" y="1642165"/>
                  </a:lnTo>
                  <a:lnTo>
                    <a:pt x="213363" y="1632777"/>
                  </a:lnTo>
                  <a:lnTo>
                    <a:pt x="225278" y="1618716"/>
                  </a:lnTo>
                  <a:lnTo>
                    <a:pt x="229616" y="1601281"/>
                  </a:lnTo>
                  <a:lnTo>
                    <a:pt x="225278" y="1583845"/>
                  </a:lnTo>
                  <a:lnTo>
                    <a:pt x="213363" y="1569784"/>
                  </a:lnTo>
                  <a:lnTo>
                    <a:pt x="195518" y="1560396"/>
                  </a:lnTo>
                  <a:lnTo>
                    <a:pt x="173387" y="1556978"/>
                  </a:lnTo>
                  <a:lnTo>
                    <a:pt x="112467" y="1556978"/>
                  </a:lnTo>
                  <a:lnTo>
                    <a:pt x="112467" y="88594"/>
                  </a:lnTo>
                  <a:lnTo>
                    <a:pt x="173387" y="88594"/>
                  </a:lnTo>
                  <a:lnTo>
                    <a:pt x="195518" y="85180"/>
                  </a:lnTo>
                  <a:lnTo>
                    <a:pt x="213363" y="75801"/>
                  </a:lnTo>
                  <a:lnTo>
                    <a:pt x="225278" y="61745"/>
                  </a:lnTo>
                  <a:lnTo>
                    <a:pt x="229616" y="44302"/>
                  </a:lnTo>
                  <a:lnTo>
                    <a:pt x="225278" y="26879"/>
                  </a:lnTo>
                  <a:lnTo>
                    <a:pt x="213363" y="12817"/>
                  </a:lnTo>
                  <a:lnTo>
                    <a:pt x="195518" y="3422"/>
                  </a:lnTo>
                  <a:lnTo>
                    <a:pt x="173387" y="0"/>
                  </a:lnTo>
                  <a:close/>
                </a:path>
              </a:pathLst>
            </a:custGeom>
            <a:solidFill>
              <a:srgbClr val="3A3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6CFC291A-77D1-3197-A97C-3F38CA187825}"/>
                </a:ext>
              </a:extLst>
            </p:cNvPr>
            <p:cNvSpPr/>
            <p:nvPr/>
          </p:nvSpPr>
          <p:spPr>
            <a:xfrm>
              <a:off x="2677064" y="4686478"/>
              <a:ext cx="96557" cy="1062124"/>
            </a:xfrm>
            <a:custGeom>
              <a:avLst/>
              <a:gdLst/>
              <a:ahLst/>
              <a:cxnLst/>
              <a:rect l="l" t="t" r="r" b="b"/>
              <a:pathLst>
                <a:path w="229870" h="1645920">
                  <a:moveTo>
                    <a:pt x="173387" y="0"/>
                  </a:moveTo>
                  <a:lnTo>
                    <a:pt x="56239" y="0"/>
                  </a:lnTo>
                  <a:lnTo>
                    <a:pt x="34106" y="3422"/>
                  </a:lnTo>
                  <a:lnTo>
                    <a:pt x="16257" y="12817"/>
                  </a:lnTo>
                  <a:lnTo>
                    <a:pt x="4339" y="26879"/>
                  </a:lnTo>
                  <a:lnTo>
                    <a:pt x="0" y="44302"/>
                  </a:lnTo>
                  <a:lnTo>
                    <a:pt x="0" y="1601281"/>
                  </a:lnTo>
                  <a:lnTo>
                    <a:pt x="4339" y="1618716"/>
                  </a:lnTo>
                  <a:lnTo>
                    <a:pt x="16257" y="1632777"/>
                  </a:lnTo>
                  <a:lnTo>
                    <a:pt x="34106" y="1642165"/>
                  </a:lnTo>
                  <a:lnTo>
                    <a:pt x="56239" y="1645583"/>
                  </a:lnTo>
                  <a:lnTo>
                    <a:pt x="173387" y="1645583"/>
                  </a:lnTo>
                  <a:lnTo>
                    <a:pt x="195518" y="1642165"/>
                  </a:lnTo>
                  <a:lnTo>
                    <a:pt x="213363" y="1632777"/>
                  </a:lnTo>
                  <a:lnTo>
                    <a:pt x="225278" y="1618716"/>
                  </a:lnTo>
                  <a:lnTo>
                    <a:pt x="229616" y="1601281"/>
                  </a:lnTo>
                  <a:lnTo>
                    <a:pt x="225278" y="1583845"/>
                  </a:lnTo>
                  <a:lnTo>
                    <a:pt x="213363" y="1569784"/>
                  </a:lnTo>
                  <a:lnTo>
                    <a:pt x="195518" y="1560396"/>
                  </a:lnTo>
                  <a:lnTo>
                    <a:pt x="173387" y="1556978"/>
                  </a:lnTo>
                  <a:lnTo>
                    <a:pt x="112467" y="1556978"/>
                  </a:lnTo>
                  <a:lnTo>
                    <a:pt x="112467" y="88594"/>
                  </a:lnTo>
                  <a:lnTo>
                    <a:pt x="173387" y="88594"/>
                  </a:lnTo>
                  <a:lnTo>
                    <a:pt x="195518" y="85180"/>
                  </a:lnTo>
                  <a:lnTo>
                    <a:pt x="213363" y="75801"/>
                  </a:lnTo>
                  <a:lnTo>
                    <a:pt x="225278" y="61745"/>
                  </a:lnTo>
                  <a:lnTo>
                    <a:pt x="229616" y="44302"/>
                  </a:lnTo>
                  <a:lnTo>
                    <a:pt x="225278" y="26879"/>
                  </a:lnTo>
                  <a:lnTo>
                    <a:pt x="213363" y="12817"/>
                  </a:lnTo>
                  <a:lnTo>
                    <a:pt x="195518" y="3422"/>
                  </a:lnTo>
                  <a:lnTo>
                    <a:pt x="173387" y="0"/>
                  </a:lnTo>
                  <a:close/>
                </a:path>
              </a:pathLst>
            </a:custGeom>
            <a:solidFill>
              <a:srgbClr val="3A3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00EE3D04-22DF-813D-8A02-6C22F4402FA6}"/>
              </a:ext>
            </a:extLst>
          </p:cNvPr>
          <p:cNvSpPr txBox="1"/>
          <p:nvPr/>
        </p:nvSpPr>
        <p:spPr>
          <a:xfrm>
            <a:off x="6611867" y="1122660"/>
            <a:ext cx="2177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 cap="all" dirty="0">
                <a:solidFill>
                  <a:srgbClr val="0DA8A7"/>
                </a:solidFill>
                <a:highlight>
                  <a:srgbClr val="FFEB00"/>
                </a:highlight>
                <a:latin typeface="Barlow Semi Condensed ExtraBold" panose="00000906000000000000" pitchFamily="2" charset="0"/>
                <a:ea typeface="+mj-ea"/>
                <a:cs typeface="Arial" panose="020B0604020202020204" pitchFamily="34" charset="0"/>
              </a:rPr>
              <a:t>3 critères d’examen par la commission d’instruction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F7D14B4-8982-5EF9-AF91-37071E61121E}"/>
              </a:ext>
            </a:extLst>
          </p:cNvPr>
          <p:cNvSpPr txBox="1"/>
          <p:nvPr/>
        </p:nvSpPr>
        <p:spPr>
          <a:xfrm>
            <a:off x="343943" y="4520049"/>
            <a:ext cx="2014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1" dirty="0">
                <a:solidFill>
                  <a:srgbClr val="FFEB00"/>
                </a:solidFill>
                <a:highlight>
                  <a:srgbClr val="3A3AB9"/>
                </a:highlight>
                <a:latin typeface="Barlow Condensed" panose="00000506000000000000" pitchFamily="2" charset="0"/>
                <a:ea typeface="+mj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&gt;&gt;&gt; </a:t>
            </a:r>
            <a:r>
              <a:rPr lang="fr-FR" sz="1800" b="1" i="1" u="sng" dirty="0">
                <a:solidFill>
                  <a:srgbClr val="FFEB00"/>
                </a:solidFill>
                <a:highlight>
                  <a:srgbClr val="3A3AB9"/>
                </a:highlight>
                <a:latin typeface="Barlow Condensed" panose="00000506000000000000" pitchFamily="2" charset="0"/>
                <a:ea typeface="+mj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+</a:t>
            </a:r>
            <a:endParaRPr lang="fr-FR" sz="1800" b="1" i="1" u="sng" dirty="0">
              <a:solidFill>
                <a:srgbClr val="FFEB00"/>
              </a:solidFill>
              <a:highlight>
                <a:srgbClr val="3A3AB9"/>
              </a:highlight>
              <a:latin typeface="Barlow Condensed" panose="00000506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67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ED53E-FFFA-14FB-4A66-807367C3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5" y="472500"/>
            <a:ext cx="8622309" cy="353694"/>
          </a:xfrm>
        </p:spPr>
        <p:txBody>
          <a:bodyPr/>
          <a:lstStyle/>
          <a:p>
            <a:r>
              <a:rPr lang="fr-FR" dirty="0"/>
              <a:t>Le PTP-FIPU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8C2090-C200-ACAA-4E06-6812901C9B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6860984-A7CA-A58A-DC1E-A6E2E256F248}"/>
              </a:ext>
            </a:extLst>
          </p:cNvPr>
          <p:cNvSpPr/>
          <p:nvPr/>
        </p:nvSpPr>
        <p:spPr>
          <a:xfrm>
            <a:off x="983189" y="3324009"/>
            <a:ext cx="96438" cy="1060814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70A2B718-0A48-1120-166E-BDBC60ECB818}"/>
              </a:ext>
            </a:extLst>
          </p:cNvPr>
          <p:cNvSpPr/>
          <p:nvPr/>
        </p:nvSpPr>
        <p:spPr>
          <a:xfrm flipH="1">
            <a:off x="3557478" y="3329887"/>
            <a:ext cx="96438" cy="1060814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FECE914-49E5-5217-ECA9-0A86A27A5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68" y="3298174"/>
            <a:ext cx="2130969" cy="1180229"/>
          </a:xfrm>
          <a:prstGeom prst="rect">
            <a:avLst/>
          </a:prstGeom>
        </p:spPr>
      </p:pic>
      <p:sp>
        <p:nvSpPr>
          <p:cNvPr id="13" name="object 16">
            <a:extLst>
              <a:ext uri="{FF2B5EF4-FFF2-40B4-BE49-F238E27FC236}">
                <a16:creationId xmlns:a16="http://schemas.microsoft.com/office/drawing/2014/main" id="{004C9BC2-7F4C-F38A-242D-164226E65B3C}"/>
              </a:ext>
            </a:extLst>
          </p:cNvPr>
          <p:cNvSpPr>
            <a:spLocks/>
          </p:cNvSpPr>
          <p:nvPr/>
        </p:nvSpPr>
        <p:spPr>
          <a:xfrm rot="5400000">
            <a:off x="2143963" y="1786673"/>
            <a:ext cx="372176" cy="572705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20BDB3F-7FB6-95BF-3DAD-D76494F93865}"/>
              </a:ext>
            </a:extLst>
          </p:cNvPr>
          <p:cNvSpPr txBox="1"/>
          <p:nvPr/>
        </p:nvSpPr>
        <p:spPr>
          <a:xfrm>
            <a:off x="1026176" y="1324588"/>
            <a:ext cx="2607750" cy="6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buSzPct val="50000"/>
              <a:defRPr/>
            </a:pPr>
            <a:r>
              <a:rPr lang="fr-FR" sz="2400" b="1" i="1">
                <a:solidFill>
                  <a:srgbClr val="0DA8A7"/>
                </a:solidFill>
                <a:highlight>
                  <a:srgbClr val="FFEB00"/>
                </a:highlight>
                <a:latin typeface="Barlow Condensed" panose="00000506000000000000" pitchFamily="2" charset="0"/>
                <a:ea typeface="+mj-ea"/>
              </a:rPr>
              <a:t>MÉTIER INITIAL</a:t>
            </a:r>
          </a:p>
          <a:p>
            <a:pPr marL="0" lvl="2" defTabSz="913280">
              <a:buSzPct val="50000"/>
              <a:defRPr/>
            </a:pPr>
            <a:endParaRPr lang="fr-FR" sz="999" i="1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35AD15-ED7D-281D-3F4E-E949D9A52EAB}"/>
              </a:ext>
            </a:extLst>
          </p:cNvPr>
          <p:cNvSpPr txBox="1"/>
          <p:nvPr/>
        </p:nvSpPr>
        <p:spPr>
          <a:xfrm>
            <a:off x="712799" y="2366993"/>
            <a:ext cx="3306381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913280">
              <a:buSzPct val="50000"/>
              <a:defRPr/>
            </a:pPr>
            <a:r>
              <a:rPr lang="fr-FR" sz="135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Le salarié est </a:t>
            </a:r>
            <a:r>
              <a:rPr lang="fr-FR" b="1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exposé</a:t>
            </a:r>
            <a:endParaRPr lang="fr-FR" sz="1350" i="1" dirty="0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0" lvl="2" algn="ctr" defTabSz="913280">
              <a:buSzPct val="50000"/>
              <a:defRPr/>
            </a:pPr>
            <a:r>
              <a:rPr lang="fr-FR" sz="135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depuis 24 mois dans son poste</a:t>
            </a:r>
          </a:p>
          <a:p>
            <a:pPr marL="0" lvl="2" algn="ctr" defTabSz="913280">
              <a:buSzPct val="50000"/>
              <a:defRPr/>
            </a:pPr>
            <a:r>
              <a:rPr lang="fr-FR" sz="1600" b="1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à au moins un des 3 risques ergonomiques</a:t>
            </a:r>
            <a:r>
              <a:rPr lang="fr-FR" sz="1350" b="1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D62FAD-8535-FA0E-351E-8B32C719C573}"/>
              </a:ext>
            </a:extLst>
          </p:cNvPr>
          <p:cNvSpPr txBox="1"/>
          <p:nvPr/>
        </p:nvSpPr>
        <p:spPr>
          <a:xfrm>
            <a:off x="5510074" y="1324588"/>
            <a:ext cx="2607750" cy="6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buSzPct val="50000"/>
              <a:defRPr/>
            </a:pPr>
            <a:r>
              <a:rPr lang="fr-FR" sz="2400" b="1" i="1">
                <a:solidFill>
                  <a:srgbClr val="0DA8A7"/>
                </a:solidFill>
                <a:highlight>
                  <a:srgbClr val="FFEB00"/>
                </a:highlight>
                <a:latin typeface="Barlow Condensed" panose="00000506000000000000" pitchFamily="2" charset="0"/>
                <a:ea typeface="+mj-ea"/>
              </a:rPr>
              <a:t>MÉTIER VISÉ</a:t>
            </a:r>
          </a:p>
          <a:p>
            <a:pPr marL="0" lvl="2" defTabSz="913280">
              <a:buSzPct val="50000"/>
              <a:defRPr/>
            </a:pPr>
            <a:endParaRPr lang="fr-FR" sz="999" i="1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37C3C201-EFD5-2E9C-61F0-80B27F994AB3}"/>
              </a:ext>
            </a:extLst>
          </p:cNvPr>
          <p:cNvSpPr>
            <a:spLocks/>
          </p:cNvSpPr>
          <p:nvPr/>
        </p:nvSpPr>
        <p:spPr>
          <a:xfrm rot="5400000">
            <a:off x="6627862" y="1786673"/>
            <a:ext cx="372176" cy="572705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FD4C62-5B7A-A8A5-739C-CDE7893E46CD}"/>
              </a:ext>
            </a:extLst>
          </p:cNvPr>
          <p:cNvSpPr txBox="1"/>
          <p:nvPr/>
        </p:nvSpPr>
        <p:spPr>
          <a:xfrm>
            <a:off x="5015789" y="2373934"/>
            <a:ext cx="3631674" cy="54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913280">
              <a:buSzPct val="50000"/>
              <a:defRPr/>
            </a:pPr>
            <a:r>
              <a:rPr lang="fr-FR" sz="135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Le métier visé </a:t>
            </a:r>
            <a:r>
              <a:rPr lang="fr-FR" sz="1600" b="1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ne doit pas être exposé</a:t>
            </a:r>
          </a:p>
          <a:p>
            <a:pPr marL="0" lvl="2" algn="ctr" defTabSz="913280">
              <a:buSzPct val="50000"/>
              <a:defRPr/>
            </a:pPr>
            <a:r>
              <a:rPr lang="fr-FR" sz="135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aux 3 risques ergonomiques ni aux 6 risques professionnels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8D21003-B2F7-5CE9-5A58-778CE5EEB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675" b="44472"/>
          <a:stretch/>
        </p:blipFill>
        <p:spPr>
          <a:xfrm>
            <a:off x="5119001" y="3980980"/>
            <a:ext cx="507680" cy="83717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B2D90E6-6B57-C95F-C533-47409C7888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09" r="33954" b="44472"/>
          <a:stretch/>
        </p:blipFill>
        <p:spPr>
          <a:xfrm>
            <a:off x="5737163" y="3980980"/>
            <a:ext cx="431669" cy="83717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41AE893-BE1D-29E2-7FF0-38F54357D0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72" r="-2898" b="44472"/>
          <a:stretch/>
        </p:blipFill>
        <p:spPr>
          <a:xfrm>
            <a:off x="6271228" y="3976810"/>
            <a:ext cx="512738" cy="84551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85E2311-DBF8-7FB8-D2DA-93070507EB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3" t="54488" r="62871" b="316"/>
          <a:stretch/>
        </p:blipFill>
        <p:spPr>
          <a:xfrm>
            <a:off x="6916378" y="4046534"/>
            <a:ext cx="523115" cy="7021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5C505D4-24A0-B317-6C5F-D0C850C14E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44" t="54488" r="30008" b="316"/>
          <a:stretch/>
        </p:blipFill>
        <p:spPr>
          <a:xfrm>
            <a:off x="7498716" y="4041675"/>
            <a:ext cx="512738" cy="72903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0214B6E-4F81-B5D7-3574-8017D6F650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82" t="54488" r="479" b="316"/>
          <a:stretch/>
        </p:blipFill>
        <p:spPr>
          <a:xfrm>
            <a:off x="8070676" y="4053158"/>
            <a:ext cx="458798" cy="729032"/>
          </a:xfrm>
          <a:prstGeom prst="rect">
            <a:avLst/>
          </a:prstGeom>
        </p:spPr>
      </p:pic>
      <p:sp>
        <p:nvSpPr>
          <p:cNvPr id="26" name="object 7">
            <a:extLst>
              <a:ext uri="{FF2B5EF4-FFF2-40B4-BE49-F238E27FC236}">
                <a16:creationId xmlns:a16="http://schemas.microsoft.com/office/drawing/2014/main" id="{0744BAEA-F537-DF86-7D98-8DAB7D309CFF}"/>
              </a:ext>
            </a:extLst>
          </p:cNvPr>
          <p:cNvSpPr/>
          <p:nvPr/>
        </p:nvSpPr>
        <p:spPr>
          <a:xfrm>
            <a:off x="4981089" y="4007310"/>
            <a:ext cx="69400" cy="763397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54ECF718-E038-C240-19C1-7D9EAA768DEA}"/>
              </a:ext>
            </a:extLst>
          </p:cNvPr>
          <p:cNvSpPr/>
          <p:nvPr/>
        </p:nvSpPr>
        <p:spPr>
          <a:xfrm flipH="1">
            <a:off x="8656803" y="4007310"/>
            <a:ext cx="69400" cy="763397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704F840C-F7BF-21B5-1B83-27722FA467E1}"/>
              </a:ext>
            </a:extLst>
          </p:cNvPr>
          <p:cNvSpPr/>
          <p:nvPr/>
        </p:nvSpPr>
        <p:spPr>
          <a:xfrm>
            <a:off x="5883381" y="3046486"/>
            <a:ext cx="69616" cy="752473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48A60C98-6C09-A240-6B25-730E6A7FDA65}"/>
              </a:ext>
            </a:extLst>
          </p:cNvPr>
          <p:cNvSpPr/>
          <p:nvPr/>
        </p:nvSpPr>
        <p:spPr>
          <a:xfrm flipH="1">
            <a:off x="7677349" y="3019402"/>
            <a:ext cx="69616" cy="752473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3A3AB9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CC4795B-09DD-A276-347D-334B9ED9B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06" y="3001972"/>
            <a:ext cx="1538285" cy="851974"/>
          </a:xfrm>
          <a:prstGeom prst="rect">
            <a:avLst/>
          </a:prstGeom>
        </p:spPr>
      </p:pic>
      <p:sp>
        <p:nvSpPr>
          <p:cNvPr id="31" name="object 16">
            <a:extLst>
              <a:ext uri="{FF2B5EF4-FFF2-40B4-BE49-F238E27FC236}">
                <a16:creationId xmlns:a16="http://schemas.microsoft.com/office/drawing/2014/main" id="{CCA844CB-A5F5-9A69-1C51-DBD96DE6EE48}"/>
              </a:ext>
            </a:extLst>
          </p:cNvPr>
          <p:cNvSpPr>
            <a:spLocks/>
          </p:cNvSpPr>
          <p:nvPr/>
        </p:nvSpPr>
        <p:spPr>
          <a:xfrm>
            <a:off x="4385912" y="1334399"/>
            <a:ext cx="372176" cy="572705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</p:spTree>
    <p:extLst>
      <p:ext uri="{BB962C8B-B14F-4D97-AF65-F5344CB8AC3E}">
        <p14:creationId xmlns:p14="http://schemas.microsoft.com/office/powerpoint/2010/main" val="272995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">
            <a:extLst>
              <a:ext uri="{FF2B5EF4-FFF2-40B4-BE49-F238E27FC236}">
                <a16:creationId xmlns:a16="http://schemas.microsoft.com/office/drawing/2014/main" id="{612A1D92-4380-2869-0D69-612C6B5CAC05}"/>
              </a:ext>
            </a:extLst>
          </p:cNvPr>
          <p:cNvSpPr txBox="1">
            <a:spLocks/>
          </p:cNvSpPr>
          <p:nvPr/>
        </p:nvSpPr>
        <p:spPr>
          <a:xfrm>
            <a:off x="266465" y="365125"/>
            <a:ext cx="8611073" cy="352823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fr-FR"/>
            </a:defPPr>
            <a:lvl1pPr marL="0" algn="l" defTabSz="2009485" rtl="0" eaLnBrk="1" latinLnBrk="0" hangingPunct="1">
              <a:defRPr sz="3956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4743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09485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14228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8971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3714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28456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33199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37942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997" dirty="0">
                <a:solidFill>
                  <a:srgbClr val="0DA8A7"/>
                </a:solidFill>
                <a:latin typeface="Georgia"/>
                <a:ea typeface="+mj-ea"/>
              </a:rPr>
              <a:t>Le PTP financé grâce au FIPU</a:t>
            </a:r>
            <a:r>
              <a:rPr lang="fr-FR" sz="1997" dirty="0">
                <a:solidFill>
                  <a:srgbClr val="0DA8A7"/>
                </a:solidFill>
                <a:latin typeface="Georgia"/>
              </a:rPr>
              <a:t>*</a:t>
            </a:r>
            <a:r>
              <a:rPr lang="fr-FR" sz="1997" dirty="0">
                <a:solidFill>
                  <a:srgbClr val="0DA8A7"/>
                </a:solidFill>
                <a:latin typeface="Georgia"/>
                <a:ea typeface="+mj-ea"/>
              </a:rPr>
              <a:t> (PTP-FIPU)</a:t>
            </a:r>
            <a:endParaRPr lang="fr-FR" sz="1999" dirty="0">
              <a:solidFill>
                <a:srgbClr val="0DA8A7"/>
              </a:solidFill>
              <a:latin typeface="Georgia"/>
              <a:ea typeface="+mj-ea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165CDA9-8E14-5DF3-2606-08350669F15C}"/>
              </a:ext>
            </a:extLst>
          </p:cNvPr>
          <p:cNvSpPr txBox="1">
            <a:spLocks/>
          </p:cNvSpPr>
          <p:nvPr/>
        </p:nvSpPr>
        <p:spPr>
          <a:xfrm>
            <a:off x="5650042" y="1781994"/>
            <a:ext cx="2774051" cy="1441108"/>
          </a:xfrm>
          <a:prstGeom prst="rect">
            <a:avLst/>
          </a:prstGeom>
        </p:spPr>
        <p:txBody>
          <a:bodyPr vert="horz" lIns="91216" tIns="45608" rIns="91216" bIns="45608" rtlCol="0" anchor="t">
            <a:noAutofit/>
          </a:bodyPr>
          <a:lstStyle>
            <a:defPPr>
              <a:defRPr lang="fr-FR"/>
            </a:defPPr>
            <a:lvl1pPr marL="0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4743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09485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14228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8971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3714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28456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33199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37942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 sz="139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F025F0-346B-CBE2-B17E-9322D3404BF8}"/>
              </a:ext>
            </a:extLst>
          </p:cNvPr>
          <p:cNvSpPr txBox="1"/>
          <p:nvPr/>
        </p:nvSpPr>
        <p:spPr>
          <a:xfrm>
            <a:off x="2611644" y="1003273"/>
            <a:ext cx="5812449" cy="1800252"/>
          </a:xfrm>
          <a:prstGeom prst="rect">
            <a:avLst/>
          </a:prstGeom>
          <a:noFill/>
        </p:spPr>
        <p:txBody>
          <a:bodyPr wrap="square" lIns="91328" tIns="45664" rIns="91328" bIns="45664" anchor="t">
            <a:spAutoFit/>
          </a:bodyPr>
          <a:lstStyle>
            <a:defPPr>
              <a:defRPr lang="fr-FR"/>
            </a:defPPr>
            <a:lvl1pPr marL="0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4743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09485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14228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8971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3714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28456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33199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37942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 i="1" cap="all" dirty="0">
                <a:solidFill>
                  <a:srgbClr val="0DA8A7"/>
                </a:solidFill>
                <a:highlight>
                  <a:srgbClr val="FFEB00"/>
                </a:highlight>
                <a:latin typeface="Barlow Semi Condensed ExtraBold"/>
                <a:ea typeface="+mj-ea"/>
                <a:cs typeface="Arial"/>
              </a:rPr>
              <a:t>Qui peut en bénéficier ?</a:t>
            </a:r>
          </a:p>
          <a:p>
            <a:r>
              <a:rPr lang="fr-FR" sz="1200" i="1" dirty="0">
                <a:solidFill>
                  <a:srgbClr val="3A3AB9"/>
                </a:solidFill>
                <a:latin typeface="Barlow Condensed"/>
                <a:ea typeface="+mj-ea"/>
                <a:cs typeface="Arial"/>
              </a:rPr>
              <a:t>Les salariés du secteur privé en CDI, CDD, intérimaires ou intermittents du spectacle confrontés sur leur poste actuel, et depuis 24 mois minimum à l'un des 3 facteurs de risques ergonomiques </a:t>
            </a:r>
          </a:p>
          <a:p>
            <a:endParaRPr lang="fr-FR" sz="1400" i="1" cap="all" dirty="0">
              <a:solidFill>
                <a:srgbClr val="0DA8A7"/>
              </a:solidFill>
              <a:highlight>
                <a:srgbClr val="FFEB00"/>
              </a:highlight>
              <a:latin typeface="Barlow Semi Condensed ExtraBold"/>
              <a:ea typeface="+mj-ea"/>
              <a:cs typeface="Arial"/>
            </a:endParaRPr>
          </a:p>
          <a:p>
            <a:r>
              <a:rPr lang="fr-FR" sz="1200" i="1" cap="all" dirty="0">
                <a:solidFill>
                  <a:srgbClr val="0DA8A7"/>
                </a:solidFill>
                <a:highlight>
                  <a:srgbClr val="FFEB00"/>
                </a:highlight>
                <a:latin typeface="Barlow Semi Condensed ExtraBold"/>
                <a:ea typeface="+mj-ea"/>
                <a:cs typeface="Arial"/>
              </a:rPr>
              <a:t>POUR QUEL TYPE DE PROJET DE Mobilité ?  </a:t>
            </a:r>
            <a:br>
              <a:rPr lang="fr-FR" sz="1200" i="1" cap="all" dirty="0">
                <a:solidFill>
                  <a:srgbClr val="0DA8A7"/>
                </a:solidFill>
                <a:highlight>
                  <a:srgbClr val="FFEB00"/>
                </a:highlight>
                <a:latin typeface="Barlow Semi Condensed ExtraBold"/>
                <a:ea typeface="+mj-ea"/>
                <a:cs typeface="Arial"/>
              </a:rPr>
            </a:br>
            <a:r>
              <a:rPr lang="fr-FR" sz="1200" i="1" dirty="0">
                <a:solidFill>
                  <a:srgbClr val="3A3AB9"/>
                </a:solidFill>
                <a:latin typeface="Barlow Condensed"/>
                <a:ea typeface="+mj-ea"/>
                <a:cs typeface="Arial"/>
              </a:rPr>
              <a:t>Pour suivre une </a:t>
            </a:r>
            <a:r>
              <a:rPr lang="fr-FR" sz="1200" b="1" i="1" dirty="0">
                <a:solidFill>
                  <a:srgbClr val="3A3AB9"/>
                </a:solidFill>
                <a:latin typeface="Barlow Condensed"/>
                <a:ea typeface="+mj-ea"/>
                <a:cs typeface="Arial"/>
              </a:rPr>
              <a:t>formation afin de se reconvertir vers un métier non exposé aux 3 risques </a:t>
            </a:r>
            <a:r>
              <a:rPr lang="fr-FR" sz="1200" b="1" i="1" dirty="0">
                <a:solidFill>
                  <a:srgbClr val="3A3AB9"/>
                </a:solidFill>
                <a:latin typeface="Barlow Condensed"/>
                <a:cs typeface="Arial"/>
              </a:rPr>
              <a:t>ergonomiques </a:t>
            </a:r>
            <a:r>
              <a:rPr lang="fr-FR" sz="1200" b="1" i="1" dirty="0">
                <a:solidFill>
                  <a:srgbClr val="3A3AB9"/>
                </a:solidFill>
                <a:latin typeface="Barlow Condensed"/>
                <a:ea typeface="+mj-ea"/>
                <a:cs typeface="Arial"/>
              </a:rPr>
              <a:t>et ni aux 6 risques </a:t>
            </a:r>
            <a:r>
              <a:rPr lang="fr-FR" sz="1200" b="1" i="1" dirty="0">
                <a:solidFill>
                  <a:srgbClr val="3A3AB9"/>
                </a:solidFill>
                <a:latin typeface="Barlow Condensed"/>
                <a:cs typeface="Arial"/>
              </a:rPr>
              <a:t>professionnels</a:t>
            </a:r>
            <a:endParaRPr lang="fr-FR" sz="1200" b="1" i="1" dirty="0">
              <a:solidFill>
                <a:srgbClr val="3A3AB9"/>
              </a:solidFill>
              <a:latin typeface="Barlow Condensed"/>
              <a:ea typeface="+mj-ea"/>
              <a:cs typeface="Arial"/>
            </a:endParaRPr>
          </a:p>
          <a:p>
            <a:endParaRPr lang="fr-FR" sz="1199" b="1" i="1" dirty="0">
              <a:solidFill>
                <a:srgbClr val="3A3AB9"/>
              </a:solidFill>
              <a:latin typeface="Barlow Condensed"/>
              <a:ea typeface="+mj-ea"/>
              <a:cs typeface="Arial"/>
            </a:endParaRPr>
          </a:p>
          <a:p>
            <a:r>
              <a:rPr lang="fr-FR" sz="1400" dirty="0">
                <a:solidFill>
                  <a:srgbClr val="3A3AB9"/>
                </a:solidFill>
                <a:latin typeface="Barlow Condensed"/>
                <a:cs typeface="Arial"/>
                <a:sym typeface="Wingdings" panose="05000000000000000000" pitchFamily="2" charset="2"/>
              </a:rPr>
              <a:t></a:t>
            </a:r>
            <a:r>
              <a:rPr lang="fr-FR" sz="1400" i="1" dirty="0">
                <a:solidFill>
                  <a:srgbClr val="3A3AB9"/>
                </a:solidFill>
                <a:latin typeface="Barlow Condensed"/>
                <a:cs typeface="Arial"/>
                <a:sym typeface="Wingdings" panose="05000000000000000000" pitchFamily="2" charset="2"/>
              </a:rPr>
              <a:t> </a:t>
            </a:r>
            <a:r>
              <a:rPr lang="fr-FR" sz="1400" b="1" i="1" dirty="0">
                <a:solidFill>
                  <a:srgbClr val="3A3AB9"/>
                </a:solidFill>
                <a:latin typeface="Barlow Condensed"/>
                <a:cs typeface="Arial"/>
              </a:rPr>
              <a:t>Mobilité interne ou externe 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476D2461-565E-1112-20AA-607D364C9D0A}"/>
              </a:ext>
            </a:extLst>
          </p:cNvPr>
          <p:cNvSpPr txBox="1">
            <a:spLocks/>
          </p:cNvSpPr>
          <p:nvPr/>
        </p:nvSpPr>
        <p:spPr>
          <a:xfrm>
            <a:off x="5999410" y="2675934"/>
            <a:ext cx="2873781" cy="277406"/>
          </a:xfrm>
          <a:prstGeom prst="rect">
            <a:avLst/>
          </a:prstGeom>
        </p:spPr>
        <p:txBody>
          <a:bodyPr lIns="91328" tIns="45664" rIns="91328" bIns="45664" anchor="t">
            <a:normAutofit/>
          </a:bodyPr>
          <a:lstStyle>
            <a:defPPr>
              <a:defRPr lang="fr-FR"/>
            </a:defPPr>
            <a:lvl1pPr marL="0" algn="l" defTabSz="2009485" rtl="0" eaLnBrk="1" latinLnBrk="0" hangingPunct="1">
              <a:spcAft>
                <a:spcPts val="1000"/>
              </a:spcAft>
              <a:defRPr sz="395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4743" algn="l" defTabSz="2009485" rtl="0" eaLnBrk="1" latinLnBrk="0" hangingPunct="1">
              <a:spcAft>
                <a:spcPts val="1000"/>
              </a:spcAft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09485" indent="-288000" algn="l" defTabSz="2009485" rtl="0" eaLnBrk="1" latinLnBrk="0" hangingPunct="1">
              <a:buSzPct val="50000"/>
              <a:buFontTx/>
              <a:buBlip>
                <a:blip r:embed="rId3"/>
              </a:buBlip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14228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8971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3714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28456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33199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37942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99" i="1" dirty="0">
                <a:solidFill>
                  <a:srgbClr val="0DA8A7"/>
                </a:solidFill>
                <a:latin typeface="Barlow Condensed" panose="00000506000000000000" pitchFamily="2" charset="0"/>
              </a:rPr>
              <a:t>LES FACTEURS DE RISQUES ERGONOMIQUES</a:t>
            </a:r>
            <a:endParaRPr lang="fr-FR" sz="300" i="1" dirty="0">
              <a:solidFill>
                <a:srgbClr val="0DA8A7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CDEF3AD-3B7C-584A-C97A-27DD1B137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930" y="3227914"/>
            <a:ext cx="2043380" cy="1082339"/>
          </a:xfrm>
          <a:prstGeom prst="rect">
            <a:avLst/>
          </a:prstGeom>
        </p:spPr>
      </p:pic>
      <p:sp>
        <p:nvSpPr>
          <p:cNvPr id="22" name="object 7">
            <a:extLst>
              <a:ext uri="{FF2B5EF4-FFF2-40B4-BE49-F238E27FC236}">
                <a16:creationId xmlns:a16="http://schemas.microsoft.com/office/drawing/2014/main" id="{67E5195B-CCDF-3941-B71F-5ADB0411CA8E}"/>
              </a:ext>
            </a:extLst>
          </p:cNvPr>
          <p:cNvSpPr/>
          <p:nvPr/>
        </p:nvSpPr>
        <p:spPr>
          <a:xfrm rot="10800000" flipH="1" flipV="1">
            <a:off x="6272106" y="3024535"/>
            <a:ext cx="131004" cy="1441108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14D54950-2C2C-ABCD-98A8-5964D8ECA423}"/>
              </a:ext>
            </a:extLst>
          </p:cNvPr>
          <p:cNvSpPr/>
          <p:nvPr/>
        </p:nvSpPr>
        <p:spPr>
          <a:xfrm rot="10800000" flipV="1">
            <a:off x="8490053" y="3024535"/>
            <a:ext cx="164730" cy="1441108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EBC80C-8D77-8D85-6190-0D5EF5EB1B45}"/>
              </a:ext>
            </a:extLst>
          </p:cNvPr>
          <p:cNvSpPr txBox="1">
            <a:spLocks/>
          </p:cNvSpPr>
          <p:nvPr/>
        </p:nvSpPr>
        <p:spPr>
          <a:xfrm>
            <a:off x="5807551" y="4674584"/>
            <a:ext cx="3158891" cy="293129"/>
          </a:xfrm>
          <a:prstGeom prst="rect">
            <a:avLst/>
          </a:prstGeom>
          <a:ln>
            <a:noFill/>
          </a:ln>
        </p:spPr>
        <p:txBody>
          <a:bodyPr vert="horz" lIns="91328" tIns="45664" rIns="91328" bIns="45664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fr-FR" sz="999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* Fonds d’investissement dans la prévention de l’usure professionnelle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7A958E0-686F-6A0A-4B18-8633949EE2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8507" y="2518136"/>
            <a:ext cx="233794" cy="115416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4D3BE1-97D1-30D3-9A0B-7EC42DE6573E}"/>
              </a:ext>
            </a:extLst>
          </p:cNvPr>
          <p:cNvSpPr txBox="1"/>
          <p:nvPr/>
        </p:nvSpPr>
        <p:spPr>
          <a:xfrm>
            <a:off x="2615116" y="3024535"/>
            <a:ext cx="3328683" cy="1754085"/>
          </a:xfrm>
          <a:prstGeom prst="rect">
            <a:avLst/>
          </a:prstGeom>
          <a:noFill/>
        </p:spPr>
        <p:txBody>
          <a:bodyPr wrap="square" lIns="91328" tIns="45664" rIns="91328" bIns="45664" anchor="t">
            <a:spAutoFit/>
          </a:bodyPr>
          <a:lstStyle>
            <a:defPPr>
              <a:defRPr lang="fr-FR"/>
            </a:defPPr>
            <a:lvl1pPr marL="0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4743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09485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14228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8971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3714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28456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33199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37942" algn="l" defTabSz="2009485" rtl="0" eaLnBrk="1" latinLnBrk="0" hangingPunct="1">
              <a:defRPr sz="3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buSzPct val="50000"/>
              <a:defRPr/>
            </a:pPr>
            <a:r>
              <a:rPr lang="fr-FR" sz="1200" i="1" cap="all" dirty="0">
                <a:solidFill>
                  <a:srgbClr val="0DA8A7"/>
                </a:solidFill>
                <a:highlight>
                  <a:srgbClr val="FFEB00"/>
                </a:highlight>
                <a:latin typeface="Barlow Semi Condensed ExtraBold"/>
                <a:cs typeface="Arial"/>
              </a:rPr>
              <a:t>Quelles sont LES CONDITIONS ? </a:t>
            </a:r>
          </a:p>
          <a:p>
            <a:pPr marL="286986" lvl="2" indent="-286986">
              <a:buSzPct val="100000"/>
              <a:buBlip>
                <a:blip r:embed="rId5"/>
              </a:buBlip>
              <a:defRPr/>
            </a:pPr>
            <a:r>
              <a:rPr lang="fr-FR" sz="1200" b="1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Les règles d’éligibilité et les critères du PTP sont appliqués. </a:t>
            </a:r>
          </a:p>
          <a:p>
            <a:pPr marL="286986" lvl="2" indent="-286986">
              <a:buSzPct val="100000"/>
              <a:buBlip>
                <a:blip r:embed="rId5"/>
              </a:buBlip>
              <a:defRPr/>
            </a:pPr>
            <a:r>
              <a:rPr lang="fr-FR" sz="1200" b="1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Il n’y a pas d’application des priorités budgétaires : </a:t>
            </a:r>
            <a:r>
              <a:rPr lang="fr-FR" sz="12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100 % des dossiers qui répondent aux </a:t>
            </a:r>
            <a:r>
              <a:rPr lang="fr-FR" sz="1200" b="1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trois critères </a:t>
            </a:r>
            <a:r>
              <a:rPr lang="fr-FR" sz="12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(cohérence, pertinence et perspectives)</a:t>
            </a:r>
            <a:r>
              <a:rPr lang="fr-FR" sz="1200" b="1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 </a:t>
            </a:r>
            <a:r>
              <a:rPr lang="fr-FR" sz="12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sont financés</a:t>
            </a:r>
          </a:p>
          <a:p>
            <a:pPr marL="286986" lvl="2" indent="-286986" defTabSz="913280">
              <a:buSzPct val="100000"/>
              <a:buBlip>
                <a:blip r:embed="rId6"/>
              </a:buBlip>
              <a:defRPr/>
            </a:pPr>
            <a:r>
              <a:rPr lang="fr-FR" sz="120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L’employeur doit obligatoirement cofinancer </a:t>
            </a:r>
            <a:r>
              <a:rPr lang="fr-FR" sz="1200" b="1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5 % minimum du coût pédagogique</a:t>
            </a:r>
          </a:p>
          <a:p>
            <a:pPr marL="0" lvl="2" defTabSz="913280">
              <a:buSzPct val="50000"/>
              <a:defRPr/>
            </a:pPr>
            <a:endParaRPr lang="fr-FR" sz="1199" b="1" i="1" dirty="0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0C04924-65A9-6C1C-81BD-82ED55ADC707}"/>
              </a:ext>
            </a:extLst>
          </p:cNvPr>
          <p:cNvCxnSpPr>
            <a:cxnSpLocks/>
          </p:cNvCxnSpPr>
          <p:nvPr/>
        </p:nvCxnSpPr>
        <p:spPr>
          <a:xfrm>
            <a:off x="2611644" y="974725"/>
            <a:ext cx="0" cy="3657600"/>
          </a:xfrm>
          <a:prstGeom prst="line">
            <a:avLst/>
          </a:prstGeom>
          <a:ln>
            <a:solidFill>
              <a:srgbClr val="3A3A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F5BE0CFC-5300-3550-1E14-EDBFF7F69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03" y="986758"/>
            <a:ext cx="1866448" cy="1076798"/>
          </a:xfrm>
          <a:prstGeom prst="rect">
            <a:avLst/>
          </a:prstGeom>
        </p:spPr>
      </p:pic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AB344DA5-A368-569F-A97B-83816B181AA0}"/>
              </a:ext>
            </a:extLst>
          </p:cNvPr>
          <p:cNvSpPr txBox="1">
            <a:spLocks/>
          </p:cNvSpPr>
          <p:nvPr/>
        </p:nvSpPr>
        <p:spPr>
          <a:xfrm>
            <a:off x="988854" y="2778799"/>
            <a:ext cx="1095451" cy="1308096"/>
          </a:xfrm>
          <a:prstGeom prst="rect">
            <a:avLst/>
          </a:prstGeom>
        </p:spPr>
        <p:txBody>
          <a:bodyPr/>
          <a:lstStyle>
            <a:lvl1pPr marL="0">
              <a:spcAft>
                <a:spcPts val="1000"/>
              </a:spcAft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0" kern="0" dirty="0">
                <a:solidFill>
                  <a:srgbClr val="0DA8A7"/>
                </a:solidFill>
                <a:latin typeface="Georgia Pro Black" panose="02040A02050405020203" pitchFamily="18" charset="0"/>
              </a:rPr>
              <a:t>147</a:t>
            </a:r>
          </a:p>
          <a:p>
            <a:pPr algn="l"/>
            <a:r>
              <a:rPr lang="fr-FR" sz="1100" b="0" kern="0" dirty="0">
                <a:solidFill>
                  <a:srgbClr val="0DA8A7"/>
                </a:solidFill>
                <a:latin typeface="Georgia Pro Black" panose="02040A02050405020203" pitchFamily="18" charset="0"/>
              </a:rPr>
              <a:t>PTP-FIPU financés</a:t>
            </a:r>
            <a:br>
              <a:rPr lang="fr-FR" sz="1100" b="0" kern="0" dirty="0">
                <a:solidFill>
                  <a:srgbClr val="0DA8A7"/>
                </a:solidFill>
                <a:latin typeface="Georgia Pro Black" panose="02040A02050405020203" pitchFamily="18" charset="0"/>
              </a:rPr>
            </a:br>
            <a:r>
              <a:rPr lang="fr-FR" sz="1100" b="0" kern="0" dirty="0">
                <a:solidFill>
                  <a:srgbClr val="0DA8A7"/>
                </a:solidFill>
                <a:latin typeface="Georgia Pro Black" panose="02040A02050405020203" pitchFamily="18" charset="0"/>
              </a:rPr>
              <a:t>en 2025*</a:t>
            </a: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9612A98-B6EB-B548-B7AE-60C70D0A8C43}"/>
              </a:ext>
            </a:extLst>
          </p:cNvPr>
          <p:cNvSpPr/>
          <p:nvPr/>
        </p:nvSpPr>
        <p:spPr>
          <a:xfrm rot="5400000">
            <a:off x="1437618" y="2258093"/>
            <a:ext cx="76200" cy="838200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1EE5CDD3-0BF8-F8FF-13D7-7F26072A545D}"/>
              </a:ext>
            </a:extLst>
          </p:cNvPr>
          <p:cNvSpPr/>
          <p:nvPr/>
        </p:nvSpPr>
        <p:spPr>
          <a:xfrm rot="5400000" flipH="1">
            <a:off x="1437619" y="3705894"/>
            <a:ext cx="76197" cy="838199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4BC5680-91A5-18A7-4692-D991AD23254B}"/>
              </a:ext>
            </a:extLst>
          </p:cNvPr>
          <p:cNvSpPr txBox="1"/>
          <p:nvPr/>
        </p:nvSpPr>
        <p:spPr>
          <a:xfrm>
            <a:off x="386221" y="4489918"/>
            <a:ext cx="2014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1" dirty="0">
                <a:solidFill>
                  <a:srgbClr val="FFEB00"/>
                </a:solidFill>
                <a:highlight>
                  <a:srgbClr val="00AAAA"/>
                </a:highlight>
                <a:latin typeface="Barlow Condensed" panose="00000506000000000000" pitchFamily="2" charset="0"/>
                <a:ea typeface="+mj-ea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&gt;&gt;&gt; </a:t>
            </a:r>
            <a:r>
              <a:rPr lang="fr-FR" sz="1800" b="1" i="1" u="sng" dirty="0">
                <a:solidFill>
                  <a:srgbClr val="FFEB00"/>
                </a:solidFill>
                <a:highlight>
                  <a:srgbClr val="00AAAA"/>
                </a:highlight>
                <a:latin typeface="Barlow Condensed" panose="00000506000000000000" pitchFamily="2" charset="0"/>
                <a:ea typeface="+mj-ea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+</a:t>
            </a:r>
            <a:endParaRPr lang="fr-FR" sz="1800" b="1" i="1" u="sng" dirty="0">
              <a:solidFill>
                <a:srgbClr val="FFEB00"/>
              </a:solidFill>
              <a:highlight>
                <a:srgbClr val="00AAAA"/>
              </a:highlight>
              <a:latin typeface="Barlow Condensed" panose="00000506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9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42BC-5564-04EC-5D06-2FD4E06B6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C784F-DCC7-BCAA-7204-E2EFB2F3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PUR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94E57CC-ABC6-6176-486A-CB130B7AA4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6ED3F21B-1382-B848-B3FA-0EEE7023EB0A}"/>
              </a:ext>
            </a:extLst>
          </p:cNvPr>
          <p:cNvSpPr>
            <a:spLocks/>
          </p:cNvSpPr>
          <p:nvPr/>
        </p:nvSpPr>
        <p:spPr>
          <a:xfrm rot="5400000">
            <a:off x="2143963" y="2054301"/>
            <a:ext cx="372176" cy="572705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1758AE9-E1CA-97B3-BBAB-81EC6DB79B4A}"/>
              </a:ext>
            </a:extLst>
          </p:cNvPr>
          <p:cNvSpPr txBox="1"/>
          <p:nvPr/>
        </p:nvSpPr>
        <p:spPr>
          <a:xfrm>
            <a:off x="1026176" y="1592216"/>
            <a:ext cx="2607750" cy="6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buSzPct val="50000"/>
              <a:defRPr/>
            </a:pPr>
            <a:r>
              <a:rPr lang="fr-FR" sz="2400" b="1" i="1">
                <a:solidFill>
                  <a:srgbClr val="0DA8A7"/>
                </a:solidFill>
                <a:highlight>
                  <a:srgbClr val="FFEB00"/>
                </a:highlight>
                <a:latin typeface="Barlow Condensed" panose="00000506000000000000" pitchFamily="2" charset="0"/>
                <a:ea typeface="+mj-ea"/>
              </a:rPr>
              <a:t>MÉTIER INITIAL</a:t>
            </a:r>
          </a:p>
          <a:p>
            <a:pPr marL="0" lvl="2" defTabSz="913280">
              <a:buSzPct val="50000"/>
              <a:defRPr/>
            </a:pPr>
            <a:endParaRPr lang="fr-FR" sz="999" i="1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49EB2B-3DD3-B57D-E73D-12397FFE07D7}"/>
              </a:ext>
            </a:extLst>
          </p:cNvPr>
          <p:cNvSpPr txBox="1"/>
          <p:nvPr/>
        </p:nvSpPr>
        <p:spPr>
          <a:xfrm>
            <a:off x="1026176" y="2634621"/>
            <a:ext cx="260775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913280">
              <a:buSzPct val="50000"/>
              <a:defRPr/>
            </a:pPr>
            <a:r>
              <a:rPr lang="fr-FR" sz="1350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Quel que soit le métier de salarié et le secteur d’activité de l’entreprise</a:t>
            </a:r>
          </a:p>
          <a:p>
            <a:pPr marL="0" lvl="2" algn="ctr" defTabSz="913280">
              <a:buSzPct val="50000"/>
              <a:defRPr/>
            </a:pPr>
            <a:endParaRPr lang="fr-FR" sz="1350" i="1" dirty="0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0" lvl="2" algn="ctr" defTabSz="913280">
              <a:buSzPct val="50000"/>
              <a:defRPr/>
            </a:pPr>
            <a:endParaRPr lang="fr-FR" sz="1350" i="1" dirty="0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  <a:p>
            <a:pPr marL="0" lvl="2" algn="ctr" defTabSz="913280">
              <a:buSzPct val="50000"/>
              <a:defRPr/>
            </a:pPr>
            <a:r>
              <a:rPr lang="fr-FR" sz="1600" b="1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Le salarié doit disposer</a:t>
            </a:r>
            <a:br>
              <a:rPr lang="fr-FR" sz="1600" b="1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</a:br>
            <a:r>
              <a:rPr lang="fr-FR" sz="1600" b="1" i="1" dirty="0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de points sur son C2P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EB33970-D350-D273-D2F2-3E5844A8B190}"/>
              </a:ext>
            </a:extLst>
          </p:cNvPr>
          <p:cNvSpPr txBox="1"/>
          <p:nvPr/>
        </p:nvSpPr>
        <p:spPr>
          <a:xfrm>
            <a:off x="5510074" y="1592216"/>
            <a:ext cx="2607750" cy="6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buSzPct val="50000"/>
              <a:defRPr/>
            </a:pPr>
            <a:r>
              <a:rPr lang="fr-FR" sz="2400" b="1" i="1">
                <a:solidFill>
                  <a:srgbClr val="0DA8A7"/>
                </a:solidFill>
                <a:highlight>
                  <a:srgbClr val="FFEB00"/>
                </a:highlight>
                <a:latin typeface="Barlow Condensed" panose="00000506000000000000" pitchFamily="2" charset="0"/>
                <a:ea typeface="+mj-ea"/>
              </a:rPr>
              <a:t>MÉTIER VISÉ</a:t>
            </a:r>
          </a:p>
          <a:p>
            <a:pPr marL="0" lvl="2" defTabSz="913280">
              <a:buSzPct val="50000"/>
              <a:defRPr/>
            </a:pPr>
            <a:endParaRPr lang="fr-FR" sz="999" i="1">
              <a:solidFill>
                <a:srgbClr val="3A3AB9"/>
              </a:solidFill>
              <a:latin typeface="Barlow Condensed" panose="00000506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6FFE0D62-B580-AE05-5166-3EA12B7D5886}"/>
              </a:ext>
            </a:extLst>
          </p:cNvPr>
          <p:cNvSpPr>
            <a:spLocks/>
          </p:cNvSpPr>
          <p:nvPr/>
        </p:nvSpPr>
        <p:spPr>
          <a:xfrm rot="5400000">
            <a:off x="6627862" y="2054301"/>
            <a:ext cx="372176" cy="572705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9B19CA3-4C84-3768-117F-77C34C058F09}"/>
              </a:ext>
            </a:extLst>
          </p:cNvPr>
          <p:cNvSpPr txBox="1"/>
          <p:nvPr/>
        </p:nvSpPr>
        <p:spPr>
          <a:xfrm>
            <a:off x="5132009" y="2575009"/>
            <a:ext cx="3378255" cy="54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913280">
              <a:buSzPct val="50000"/>
              <a:defRPr/>
            </a:pPr>
            <a:r>
              <a:rPr lang="fr-FR" sz="1350" i="1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Le métier visé </a:t>
            </a:r>
            <a:r>
              <a:rPr lang="fr-FR" sz="1600" b="1" i="1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ne doit pas être exposé</a:t>
            </a:r>
          </a:p>
          <a:p>
            <a:pPr marL="0" lvl="2" algn="ctr" defTabSz="913280">
              <a:buSzPct val="50000"/>
              <a:defRPr/>
            </a:pPr>
            <a:r>
              <a:rPr lang="fr-FR" sz="1350" i="1">
                <a:solidFill>
                  <a:srgbClr val="3A3AB9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aux 6 risques professionnels :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A1F5BE8-A108-C34B-89C4-79A4691883B0}"/>
              </a:ext>
            </a:extLst>
          </p:cNvPr>
          <p:cNvGrpSpPr/>
          <p:nvPr/>
        </p:nvGrpSpPr>
        <p:grpSpPr>
          <a:xfrm>
            <a:off x="5018260" y="3313369"/>
            <a:ext cx="3745114" cy="845518"/>
            <a:chOff x="4981089" y="3976810"/>
            <a:chExt cx="3745114" cy="845518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77BD2BED-6E04-FEED-A1DE-14FB79AA4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4675" b="44472"/>
            <a:stretch/>
          </p:blipFill>
          <p:spPr>
            <a:xfrm>
              <a:off x="5119001" y="3980980"/>
              <a:ext cx="507680" cy="837178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E827441-8C4C-59A3-6CB4-03D2A224A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009" r="33954" b="44472"/>
            <a:stretch/>
          </p:blipFill>
          <p:spPr>
            <a:xfrm>
              <a:off x="5737163" y="3980980"/>
              <a:ext cx="431669" cy="837178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759CA0E1-DCFA-D4D9-CF38-7E8B857A6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572" r="-2898" b="44472"/>
            <a:stretch/>
          </p:blipFill>
          <p:spPr>
            <a:xfrm>
              <a:off x="6271228" y="3976810"/>
              <a:ext cx="512738" cy="845518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AB78B29-AE88-B481-8AF0-BDB80CC63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03" t="54488" r="62871" b="316"/>
            <a:stretch/>
          </p:blipFill>
          <p:spPr>
            <a:xfrm>
              <a:off x="6916378" y="4046534"/>
              <a:ext cx="523115" cy="70212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3F31DBDA-203B-0A34-EDD6-F8B886E1F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644" t="54488" r="30008" b="316"/>
            <a:stretch/>
          </p:blipFill>
          <p:spPr>
            <a:xfrm>
              <a:off x="7498716" y="4041675"/>
              <a:ext cx="512738" cy="72903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6D8CAFE3-9B9B-F188-1E2B-FE22A8304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682" t="54488" r="479" b="316"/>
            <a:stretch/>
          </p:blipFill>
          <p:spPr>
            <a:xfrm>
              <a:off x="8070676" y="4053158"/>
              <a:ext cx="458798" cy="729032"/>
            </a:xfrm>
            <a:prstGeom prst="rect">
              <a:avLst/>
            </a:prstGeom>
          </p:spPr>
        </p:pic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7A9B21F3-EC90-16F3-1110-A78547F2CE2A}"/>
                </a:ext>
              </a:extLst>
            </p:cNvPr>
            <p:cNvSpPr/>
            <p:nvPr/>
          </p:nvSpPr>
          <p:spPr>
            <a:xfrm>
              <a:off x="4981089" y="4007310"/>
              <a:ext cx="69400" cy="763397"/>
            </a:xfrm>
            <a:custGeom>
              <a:avLst/>
              <a:gdLst/>
              <a:ahLst/>
              <a:cxnLst/>
              <a:rect l="l" t="t" r="r" b="b"/>
              <a:pathLst>
                <a:path w="229870" h="1645920">
                  <a:moveTo>
                    <a:pt x="173387" y="0"/>
                  </a:moveTo>
                  <a:lnTo>
                    <a:pt x="56239" y="0"/>
                  </a:lnTo>
                  <a:lnTo>
                    <a:pt x="34106" y="3422"/>
                  </a:lnTo>
                  <a:lnTo>
                    <a:pt x="16257" y="12817"/>
                  </a:lnTo>
                  <a:lnTo>
                    <a:pt x="4339" y="26879"/>
                  </a:lnTo>
                  <a:lnTo>
                    <a:pt x="0" y="44302"/>
                  </a:lnTo>
                  <a:lnTo>
                    <a:pt x="0" y="1601281"/>
                  </a:lnTo>
                  <a:lnTo>
                    <a:pt x="4339" y="1618716"/>
                  </a:lnTo>
                  <a:lnTo>
                    <a:pt x="16257" y="1632777"/>
                  </a:lnTo>
                  <a:lnTo>
                    <a:pt x="34106" y="1642165"/>
                  </a:lnTo>
                  <a:lnTo>
                    <a:pt x="56239" y="1645583"/>
                  </a:lnTo>
                  <a:lnTo>
                    <a:pt x="173387" y="1645583"/>
                  </a:lnTo>
                  <a:lnTo>
                    <a:pt x="195518" y="1642165"/>
                  </a:lnTo>
                  <a:lnTo>
                    <a:pt x="213363" y="1632777"/>
                  </a:lnTo>
                  <a:lnTo>
                    <a:pt x="225278" y="1618716"/>
                  </a:lnTo>
                  <a:lnTo>
                    <a:pt x="229616" y="1601281"/>
                  </a:lnTo>
                  <a:lnTo>
                    <a:pt x="225278" y="1583845"/>
                  </a:lnTo>
                  <a:lnTo>
                    <a:pt x="213363" y="1569784"/>
                  </a:lnTo>
                  <a:lnTo>
                    <a:pt x="195518" y="1560396"/>
                  </a:lnTo>
                  <a:lnTo>
                    <a:pt x="173387" y="1556978"/>
                  </a:lnTo>
                  <a:lnTo>
                    <a:pt x="112467" y="1556978"/>
                  </a:lnTo>
                  <a:lnTo>
                    <a:pt x="112467" y="88594"/>
                  </a:lnTo>
                  <a:lnTo>
                    <a:pt x="173387" y="88594"/>
                  </a:lnTo>
                  <a:lnTo>
                    <a:pt x="195518" y="85180"/>
                  </a:lnTo>
                  <a:lnTo>
                    <a:pt x="213363" y="75801"/>
                  </a:lnTo>
                  <a:lnTo>
                    <a:pt x="225278" y="61745"/>
                  </a:lnTo>
                  <a:lnTo>
                    <a:pt x="229616" y="44302"/>
                  </a:lnTo>
                  <a:lnTo>
                    <a:pt x="225278" y="26879"/>
                  </a:lnTo>
                  <a:lnTo>
                    <a:pt x="213363" y="12817"/>
                  </a:lnTo>
                  <a:lnTo>
                    <a:pt x="195518" y="3422"/>
                  </a:lnTo>
                  <a:lnTo>
                    <a:pt x="173387" y="0"/>
                  </a:lnTo>
                  <a:close/>
                </a:path>
              </a:pathLst>
            </a:custGeom>
            <a:solidFill>
              <a:srgbClr val="0DA8A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3A78707F-690F-057A-B439-76DEB5E0EEB1}"/>
                </a:ext>
              </a:extLst>
            </p:cNvPr>
            <p:cNvSpPr/>
            <p:nvPr/>
          </p:nvSpPr>
          <p:spPr>
            <a:xfrm flipH="1">
              <a:off x="8656803" y="4007310"/>
              <a:ext cx="69400" cy="763397"/>
            </a:xfrm>
            <a:custGeom>
              <a:avLst/>
              <a:gdLst/>
              <a:ahLst/>
              <a:cxnLst/>
              <a:rect l="l" t="t" r="r" b="b"/>
              <a:pathLst>
                <a:path w="229870" h="1645920">
                  <a:moveTo>
                    <a:pt x="173387" y="0"/>
                  </a:moveTo>
                  <a:lnTo>
                    <a:pt x="56239" y="0"/>
                  </a:lnTo>
                  <a:lnTo>
                    <a:pt x="34106" y="3422"/>
                  </a:lnTo>
                  <a:lnTo>
                    <a:pt x="16257" y="12817"/>
                  </a:lnTo>
                  <a:lnTo>
                    <a:pt x="4339" y="26879"/>
                  </a:lnTo>
                  <a:lnTo>
                    <a:pt x="0" y="44302"/>
                  </a:lnTo>
                  <a:lnTo>
                    <a:pt x="0" y="1601281"/>
                  </a:lnTo>
                  <a:lnTo>
                    <a:pt x="4339" y="1618716"/>
                  </a:lnTo>
                  <a:lnTo>
                    <a:pt x="16257" y="1632777"/>
                  </a:lnTo>
                  <a:lnTo>
                    <a:pt x="34106" y="1642165"/>
                  </a:lnTo>
                  <a:lnTo>
                    <a:pt x="56239" y="1645583"/>
                  </a:lnTo>
                  <a:lnTo>
                    <a:pt x="173387" y="1645583"/>
                  </a:lnTo>
                  <a:lnTo>
                    <a:pt x="195518" y="1642165"/>
                  </a:lnTo>
                  <a:lnTo>
                    <a:pt x="213363" y="1632777"/>
                  </a:lnTo>
                  <a:lnTo>
                    <a:pt x="225278" y="1618716"/>
                  </a:lnTo>
                  <a:lnTo>
                    <a:pt x="229616" y="1601281"/>
                  </a:lnTo>
                  <a:lnTo>
                    <a:pt x="225278" y="1583845"/>
                  </a:lnTo>
                  <a:lnTo>
                    <a:pt x="213363" y="1569784"/>
                  </a:lnTo>
                  <a:lnTo>
                    <a:pt x="195518" y="1560396"/>
                  </a:lnTo>
                  <a:lnTo>
                    <a:pt x="173387" y="1556978"/>
                  </a:lnTo>
                  <a:lnTo>
                    <a:pt x="112467" y="1556978"/>
                  </a:lnTo>
                  <a:lnTo>
                    <a:pt x="112467" y="88594"/>
                  </a:lnTo>
                  <a:lnTo>
                    <a:pt x="173387" y="88594"/>
                  </a:lnTo>
                  <a:lnTo>
                    <a:pt x="195518" y="85180"/>
                  </a:lnTo>
                  <a:lnTo>
                    <a:pt x="213363" y="75801"/>
                  </a:lnTo>
                  <a:lnTo>
                    <a:pt x="225278" y="61745"/>
                  </a:lnTo>
                  <a:lnTo>
                    <a:pt x="229616" y="44302"/>
                  </a:lnTo>
                  <a:lnTo>
                    <a:pt x="225278" y="26879"/>
                  </a:lnTo>
                  <a:lnTo>
                    <a:pt x="213363" y="12817"/>
                  </a:lnTo>
                  <a:lnTo>
                    <a:pt x="195518" y="3422"/>
                  </a:lnTo>
                  <a:lnTo>
                    <a:pt x="173387" y="0"/>
                  </a:lnTo>
                  <a:close/>
                </a:path>
              </a:pathLst>
            </a:custGeom>
            <a:solidFill>
              <a:srgbClr val="0DA8A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1" name="object 16">
            <a:extLst>
              <a:ext uri="{FF2B5EF4-FFF2-40B4-BE49-F238E27FC236}">
                <a16:creationId xmlns:a16="http://schemas.microsoft.com/office/drawing/2014/main" id="{95ED1F12-1ECC-60AE-70C4-0ABC36015662}"/>
              </a:ext>
            </a:extLst>
          </p:cNvPr>
          <p:cNvSpPr>
            <a:spLocks/>
          </p:cNvSpPr>
          <p:nvPr/>
        </p:nvSpPr>
        <p:spPr>
          <a:xfrm>
            <a:off x="4385912" y="1602027"/>
            <a:ext cx="372176" cy="572705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</p:spTree>
    <p:extLst>
      <p:ext uri="{BB962C8B-B14F-4D97-AF65-F5344CB8AC3E}">
        <p14:creationId xmlns:p14="http://schemas.microsoft.com/office/powerpoint/2010/main" val="286856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7A02F-D518-239B-C670-70314FC15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B6498D-33F0-CB5E-D907-CDD3CC19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 d’un bénéficiaire d’un PTP-FIPU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1FCF95-F31B-8E17-4B22-88F47E5517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797BAAFD-A1A4-4186-9341-9F997356BC68}"/>
              </a:ext>
            </a:extLst>
          </p:cNvPr>
          <p:cNvSpPr txBox="1">
            <a:spLocks/>
          </p:cNvSpPr>
          <p:nvPr/>
        </p:nvSpPr>
        <p:spPr>
          <a:xfrm>
            <a:off x="5588886" y="1925023"/>
            <a:ext cx="2892029" cy="444606"/>
          </a:xfrm>
          <a:prstGeom prst="rect">
            <a:avLst/>
          </a:prstGeom>
        </p:spPr>
        <p:txBody>
          <a:bodyPr/>
          <a:lstStyle>
            <a:lvl1pPr marL="0">
              <a:spcAft>
                <a:spcPts val="1000"/>
              </a:spcAft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2"/>
              </a:buBlip>
              <a:defRPr sz="9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fr-FR" sz="1598" dirty="0">
                <a:solidFill>
                  <a:srgbClr val="0DA8A7"/>
                </a:solidFill>
                <a:latin typeface="Playfair Display" panose="00000500000000000000" pitchFamily="2" charset="0"/>
                <a:cs typeface="+mn-cs"/>
              </a:rPr>
              <a:t>Son projet :</a:t>
            </a:r>
          </a:p>
          <a:p>
            <a:pPr algn="ctr">
              <a:spcAft>
                <a:spcPts val="0"/>
              </a:spcAft>
            </a:pPr>
            <a:r>
              <a:rPr lang="fr-FR" sz="1598" dirty="0">
                <a:solidFill>
                  <a:srgbClr val="0DA8A7"/>
                </a:solidFill>
                <a:latin typeface="Playfair Display" panose="00000500000000000000" pitchFamily="2" charset="0"/>
                <a:cs typeface="+mn-cs"/>
              </a:rPr>
              <a:t>Devenir </a:t>
            </a:r>
          </a:p>
          <a:p>
            <a:pPr algn="ctr">
              <a:spcAft>
                <a:spcPts val="0"/>
              </a:spcAft>
            </a:pPr>
            <a:r>
              <a:rPr lang="fr-FR" sz="1598" dirty="0">
                <a:solidFill>
                  <a:srgbClr val="0DA8A7"/>
                </a:solidFill>
                <a:latin typeface="Playfair Display" panose="00000500000000000000" pitchFamily="2" charset="0"/>
                <a:cs typeface="+mn-cs"/>
              </a:rPr>
              <a:t>chef de chantier</a:t>
            </a: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CC63FA2E-9198-8562-1C99-3C9D4B6F0A2B}"/>
              </a:ext>
            </a:extLst>
          </p:cNvPr>
          <p:cNvSpPr/>
          <p:nvPr/>
        </p:nvSpPr>
        <p:spPr>
          <a:xfrm rot="5400000">
            <a:off x="6890016" y="427367"/>
            <a:ext cx="228319" cy="2511596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704862BF-E4C7-2964-A9C8-60F5D2EB7560}"/>
              </a:ext>
            </a:extLst>
          </p:cNvPr>
          <p:cNvSpPr/>
          <p:nvPr/>
        </p:nvSpPr>
        <p:spPr>
          <a:xfrm rot="5400000" flipH="1">
            <a:off x="6890015" y="1779320"/>
            <a:ext cx="228318" cy="2511596"/>
          </a:xfrm>
          <a:custGeom>
            <a:avLst/>
            <a:gdLst/>
            <a:ahLst/>
            <a:cxnLst/>
            <a:rect l="l" t="t" r="r" b="b"/>
            <a:pathLst>
              <a:path w="229870" h="1645920">
                <a:moveTo>
                  <a:pt x="173387" y="0"/>
                </a:moveTo>
                <a:lnTo>
                  <a:pt x="56239" y="0"/>
                </a:lnTo>
                <a:lnTo>
                  <a:pt x="34106" y="3422"/>
                </a:lnTo>
                <a:lnTo>
                  <a:pt x="16257" y="12817"/>
                </a:lnTo>
                <a:lnTo>
                  <a:pt x="4339" y="26879"/>
                </a:lnTo>
                <a:lnTo>
                  <a:pt x="0" y="44302"/>
                </a:lnTo>
                <a:lnTo>
                  <a:pt x="0" y="1601281"/>
                </a:lnTo>
                <a:lnTo>
                  <a:pt x="4339" y="1618716"/>
                </a:lnTo>
                <a:lnTo>
                  <a:pt x="16257" y="1632777"/>
                </a:lnTo>
                <a:lnTo>
                  <a:pt x="34106" y="1642165"/>
                </a:lnTo>
                <a:lnTo>
                  <a:pt x="56239" y="1645583"/>
                </a:lnTo>
                <a:lnTo>
                  <a:pt x="173387" y="1645583"/>
                </a:lnTo>
                <a:lnTo>
                  <a:pt x="195518" y="1642165"/>
                </a:lnTo>
                <a:lnTo>
                  <a:pt x="213363" y="1632777"/>
                </a:lnTo>
                <a:lnTo>
                  <a:pt x="225278" y="1618716"/>
                </a:lnTo>
                <a:lnTo>
                  <a:pt x="229616" y="1601281"/>
                </a:lnTo>
                <a:lnTo>
                  <a:pt x="225278" y="1583845"/>
                </a:lnTo>
                <a:lnTo>
                  <a:pt x="213363" y="1569784"/>
                </a:lnTo>
                <a:lnTo>
                  <a:pt x="195518" y="1560396"/>
                </a:lnTo>
                <a:lnTo>
                  <a:pt x="173387" y="1556978"/>
                </a:lnTo>
                <a:lnTo>
                  <a:pt x="112467" y="1556978"/>
                </a:lnTo>
                <a:lnTo>
                  <a:pt x="112467" y="88594"/>
                </a:lnTo>
                <a:lnTo>
                  <a:pt x="173387" y="88594"/>
                </a:lnTo>
                <a:lnTo>
                  <a:pt x="195518" y="85180"/>
                </a:lnTo>
                <a:lnTo>
                  <a:pt x="213363" y="75801"/>
                </a:lnTo>
                <a:lnTo>
                  <a:pt x="225278" y="61745"/>
                </a:lnTo>
                <a:lnTo>
                  <a:pt x="229616" y="44302"/>
                </a:lnTo>
                <a:lnTo>
                  <a:pt x="225278" y="26879"/>
                </a:lnTo>
                <a:lnTo>
                  <a:pt x="213363" y="12817"/>
                </a:lnTo>
                <a:lnTo>
                  <a:pt x="195518" y="3422"/>
                </a:lnTo>
                <a:lnTo>
                  <a:pt x="173387" y="0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7BCC403-7345-F82F-12B6-84B13682D5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6108" y="1297848"/>
            <a:ext cx="2498366" cy="2414237"/>
          </a:xfrm>
        </p:spPr>
        <p:txBody>
          <a:bodyPr>
            <a:normAutofit/>
          </a:bodyPr>
          <a:lstStyle/>
          <a:p>
            <a:pPr algn="l" rtl="0"/>
            <a:r>
              <a:rPr lang="fr-FR" sz="1398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Prénom : </a:t>
            </a:r>
            <a:r>
              <a:rPr lang="fr-FR" sz="1398" b="0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Alain</a:t>
            </a:r>
            <a:endParaRPr lang="fr-FR" sz="1398" i="1" dirty="0">
              <a:solidFill>
                <a:srgbClr val="0DA8A7"/>
              </a:solidFill>
              <a:latin typeface="Barlow Condensed" panose="00000506000000000000" pitchFamily="2" charset="0"/>
              <a:ea typeface="+mj-ea"/>
            </a:endParaRPr>
          </a:p>
          <a:p>
            <a:pPr algn="l" rtl="0"/>
            <a:r>
              <a:rPr lang="fr-FR" sz="1398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Âge : </a:t>
            </a:r>
            <a:r>
              <a:rPr lang="fr-FR" sz="1398" b="0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50 ans</a:t>
            </a:r>
          </a:p>
          <a:p>
            <a:pPr algn="l" rtl="0"/>
            <a:r>
              <a:rPr lang="fr-FR" sz="1398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Département : </a:t>
            </a:r>
            <a:r>
              <a:rPr lang="fr-FR" sz="1398" b="0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Isère</a:t>
            </a:r>
          </a:p>
          <a:p>
            <a:pPr algn="l" rtl="0"/>
            <a:r>
              <a:rPr lang="fr-FR" sz="1398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Niveau d’étude : </a:t>
            </a:r>
            <a:r>
              <a:rPr lang="fr-FR" sz="1398" b="0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Sans diplôme</a:t>
            </a:r>
          </a:p>
          <a:p>
            <a:pPr algn="l" rtl="0"/>
            <a:r>
              <a:rPr lang="fr-FR" sz="1398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Métier : </a:t>
            </a:r>
            <a:r>
              <a:rPr lang="fr-FR" sz="1398" b="0" i="1" dirty="0">
                <a:solidFill>
                  <a:srgbClr val="0DA8A7"/>
                </a:solidFill>
                <a:latin typeface="Barlow Condensed" panose="00000506000000000000" pitchFamily="2" charset="0"/>
                <a:ea typeface="+mj-ea"/>
              </a:rPr>
              <a:t>Conducteur d’engins de travaux</a:t>
            </a:r>
            <a:endParaRPr lang="fr-FR" sz="300" b="0" i="1" dirty="0">
              <a:solidFill>
                <a:srgbClr val="0DA8A7"/>
              </a:solidFill>
              <a:latin typeface="Barlow Condensed" panose="00000506000000000000" pitchFamily="2" charset="0"/>
              <a:ea typeface="+mj-ea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A59EC2-B85B-3566-F2DB-A5FE61901035}"/>
              </a:ext>
            </a:extLst>
          </p:cNvPr>
          <p:cNvSpPr txBox="1"/>
          <p:nvPr/>
        </p:nvSpPr>
        <p:spPr>
          <a:xfrm>
            <a:off x="3687973" y="369085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400" indent="-285400">
              <a:buFont typeface="Arial" panose="020B0604020202020204" pitchFamily="34" charset="0"/>
              <a:buChar char="•"/>
            </a:pPr>
            <a:r>
              <a:rPr lang="fr-FR" sz="1350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Formation : titre professionnel Chef de chantier gros œuvre </a:t>
            </a:r>
          </a:p>
          <a:p>
            <a:pPr marL="285400" indent="-285400">
              <a:buFont typeface="Arial" panose="020B0604020202020204" pitchFamily="34" charset="0"/>
              <a:buChar char="•"/>
            </a:pPr>
            <a:r>
              <a:rPr lang="fr-FR" sz="1350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Durée de la formation : 6 mois </a:t>
            </a:r>
          </a:p>
          <a:p>
            <a:pPr marL="285400" indent="-285400">
              <a:buFont typeface="Arial" panose="020B0604020202020204" pitchFamily="34" charset="0"/>
              <a:buChar char="•"/>
            </a:pPr>
            <a:r>
              <a:rPr lang="fr-FR" sz="1350" i="1" dirty="0">
                <a:solidFill>
                  <a:srgbClr val="3A3AB9"/>
                </a:solidFill>
                <a:latin typeface="Barlow Condensed" panose="00000506000000000000" pitchFamily="2" charset="0"/>
                <a:ea typeface="+mj-ea"/>
              </a:rPr>
              <a:t>Eligible au PTP-FIPU : exposition à des vibrations mécaniques (45 730€ pour Transitions Pro et 658€ pour l’employeur)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D89EF182-5B15-4E70-C75E-D48F42F0B661}"/>
              </a:ext>
            </a:extLst>
          </p:cNvPr>
          <p:cNvSpPr>
            <a:spLocks/>
          </p:cNvSpPr>
          <p:nvPr/>
        </p:nvSpPr>
        <p:spPr>
          <a:xfrm>
            <a:off x="2790885" y="3690853"/>
            <a:ext cx="589039" cy="906415"/>
          </a:xfrm>
          <a:custGeom>
            <a:avLst/>
            <a:gdLst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495889 w 4669282"/>
              <a:gd name="connsiteY23" fmla="*/ 3308807 h 3308807"/>
              <a:gd name="connsiteX24" fmla="*/ 4613033 w 4669282"/>
              <a:gd name="connsiteY24" fmla="*/ 3308807 h 3308807"/>
              <a:gd name="connsiteX25" fmla="*/ 4635170 w 4669282"/>
              <a:gd name="connsiteY25" fmla="*/ 3304806 h 3308807"/>
              <a:gd name="connsiteX26" fmla="*/ 4653013 w 4669282"/>
              <a:gd name="connsiteY26" fmla="*/ 3293808 h 3308807"/>
              <a:gd name="connsiteX27" fmla="*/ 4664938 w 4669282"/>
              <a:gd name="connsiteY27" fmla="*/ 3277349 h 3308807"/>
              <a:gd name="connsiteX28" fmla="*/ 4669282 w 4669282"/>
              <a:gd name="connsiteY28" fmla="*/ 3256953 h 3308807"/>
              <a:gd name="connsiteX29" fmla="*/ 4669282 w 4669282"/>
              <a:gd name="connsiteY29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473753 w 4669282"/>
              <a:gd name="connsiteY22" fmla="*/ 3304806 h 3308807"/>
              <a:gd name="connsiteX23" fmla="*/ 4613033 w 4669282"/>
              <a:gd name="connsiteY23" fmla="*/ 3308807 h 3308807"/>
              <a:gd name="connsiteX24" fmla="*/ 4635170 w 4669282"/>
              <a:gd name="connsiteY24" fmla="*/ 3304806 h 3308807"/>
              <a:gd name="connsiteX25" fmla="*/ 4653013 w 4669282"/>
              <a:gd name="connsiteY25" fmla="*/ 3293808 h 3308807"/>
              <a:gd name="connsiteX26" fmla="*/ 4664938 w 4669282"/>
              <a:gd name="connsiteY26" fmla="*/ 3277349 h 3308807"/>
              <a:gd name="connsiteX27" fmla="*/ 4669282 w 4669282"/>
              <a:gd name="connsiteY27" fmla="*/ 3256953 h 3308807"/>
              <a:gd name="connsiteX28" fmla="*/ 4669282 w 4669282"/>
              <a:gd name="connsiteY28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455909 w 4669282"/>
              <a:gd name="connsiteY21" fmla="*/ 3293808 h 3308807"/>
              <a:gd name="connsiteX22" fmla="*/ 4613033 w 4669282"/>
              <a:gd name="connsiteY22" fmla="*/ 3308807 h 3308807"/>
              <a:gd name="connsiteX23" fmla="*/ 4635170 w 4669282"/>
              <a:gd name="connsiteY23" fmla="*/ 3304806 h 3308807"/>
              <a:gd name="connsiteX24" fmla="*/ 4653013 w 4669282"/>
              <a:gd name="connsiteY24" fmla="*/ 3293808 h 3308807"/>
              <a:gd name="connsiteX25" fmla="*/ 4664938 w 4669282"/>
              <a:gd name="connsiteY25" fmla="*/ 3277349 h 3308807"/>
              <a:gd name="connsiteX26" fmla="*/ 4669282 w 4669282"/>
              <a:gd name="connsiteY26" fmla="*/ 3256953 h 3308807"/>
              <a:gd name="connsiteX27" fmla="*/ 4669282 w 4669282"/>
              <a:gd name="connsiteY27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443996 w 4669282"/>
              <a:gd name="connsiteY20" fmla="*/ 3277349 h 3308807"/>
              <a:gd name="connsiteX21" fmla="*/ 4613033 w 4669282"/>
              <a:gd name="connsiteY21" fmla="*/ 3308807 h 3308807"/>
              <a:gd name="connsiteX22" fmla="*/ 4635170 w 4669282"/>
              <a:gd name="connsiteY22" fmla="*/ 3304806 h 3308807"/>
              <a:gd name="connsiteX23" fmla="*/ 4653013 w 4669282"/>
              <a:gd name="connsiteY23" fmla="*/ 3293808 h 3308807"/>
              <a:gd name="connsiteX24" fmla="*/ 4664938 w 4669282"/>
              <a:gd name="connsiteY24" fmla="*/ 3277349 h 3308807"/>
              <a:gd name="connsiteX25" fmla="*/ 4669282 w 4669282"/>
              <a:gd name="connsiteY25" fmla="*/ 3256953 h 3308807"/>
              <a:gd name="connsiteX26" fmla="*/ 4669282 w 4669282"/>
              <a:gd name="connsiteY26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495889 w 4669282"/>
              <a:gd name="connsiteY13" fmla="*/ 103682 h 3308807"/>
              <a:gd name="connsiteX14" fmla="*/ 4556811 w 4669282"/>
              <a:gd name="connsiteY14" fmla="*/ 103682 h 3308807"/>
              <a:gd name="connsiteX15" fmla="*/ 4556811 w 4669282"/>
              <a:gd name="connsiteY15" fmla="*/ 3205111 h 3308807"/>
              <a:gd name="connsiteX16" fmla="*/ 4473753 w 4669282"/>
              <a:gd name="connsiteY16" fmla="*/ 3209112 h 3308807"/>
              <a:gd name="connsiteX17" fmla="*/ 4455909 w 4669282"/>
              <a:gd name="connsiteY17" fmla="*/ 3220085 h 3308807"/>
              <a:gd name="connsiteX18" fmla="*/ 4443996 w 4669282"/>
              <a:gd name="connsiteY18" fmla="*/ 3236544 h 3308807"/>
              <a:gd name="connsiteX19" fmla="*/ 4439666 w 4669282"/>
              <a:gd name="connsiteY19" fmla="*/ 3256953 h 3308807"/>
              <a:gd name="connsiteX20" fmla="*/ 4613033 w 4669282"/>
              <a:gd name="connsiteY20" fmla="*/ 3308807 h 3308807"/>
              <a:gd name="connsiteX21" fmla="*/ 4635170 w 4669282"/>
              <a:gd name="connsiteY21" fmla="*/ 3304806 h 3308807"/>
              <a:gd name="connsiteX22" fmla="*/ 4653013 w 4669282"/>
              <a:gd name="connsiteY22" fmla="*/ 3293808 h 3308807"/>
              <a:gd name="connsiteX23" fmla="*/ 4664938 w 4669282"/>
              <a:gd name="connsiteY23" fmla="*/ 3277349 h 3308807"/>
              <a:gd name="connsiteX24" fmla="*/ 4669282 w 4669282"/>
              <a:gd name="connsiteY24" fmla="*/ 3256953 h 3308807"/>
              <a:gd name="connsiteX25" fmla="*/ 4669282 w 4669282"/>
              <a:gd name="connsiteY25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473753 w 4669282"/>
              <a:gd name="connsiteY12" fmla="*/ 99695 h 3308807"/>
              <a:gd name="connsiteX13" fmla="*/ 4556811 w 4669282"/>
              <a:gd name="connsiteY13" fmla="*/ 103682 h 3308807"/>
              <a:gd name="connsiteX14" fmla="*/ 4556811 w 4669282"/>
              <a:gd name="connsiteY14" fmla="*/ 3205111 h 3308807"/>
              <a:gd name="connsiteX15" fmla="*/ 4473753 w 4669282"/>
              <a:gd name="connsiteY15" fmla="*/ 3209112 h 3308807"/>
              <a:gd name="connsiteX16" fmla="*/ 4455909 w 4669282"/>
              <a:gd name="connsiteY16" fmla="*/ 3220085 h 3308807"/>
              <a:gd name="connsiteX17" fmla="*/ 4443996 w 4669282"/>
              <a:gd name="connsiteY17" fmla="*/ 3236544 h 3308807"/>
              <a:gd name="connsiteX18" fmla="*/ 4439666 w 4669282"/>
              <a:gd name="connsiteY18" fmla="*/ 3256953 h 3308807"/>
              <a:gd name="connsiteX19" fmla="*/ 4613033 w 4669282"/>
              <a:gd name="connsiteY19" fmla="*/ 3308807 h 3308807"/>
              <a:gd name="connsiteX20" fmla="*/ 4635170 w 4669282"/>
              <a:gd name="connsiteY20" fmla="*/ 3304806 h 3308807"/>
              <a:gd name="connsiteX21" fmla="*/ 4653013 w 4669282"/>
              <a:gd name="connsiteY21" fmla="*/ 3293808 h 3308807"/>
              <a:gd name="connsiteX22" fmla="*/ 4664938 w 4669282"/>
              <a:gd name="connsiteY22" fmla="*/ 3277349 h 3308807"/>
              <a:gd name="connsiteX23" fmla="*/ 4669282 w 4669282"/>
              <a:gd name="connsiteY23" fmla="*/ 3256953 h 3308807"/>
              <a:gd name="connsiteX24" fmla="*/ 4669282 w 4669282"/>
              <a:gd name="connsiteY24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455909 w 4669282"/>
              <a:gd name="connsiteY11" fmla="*/ 88709 h 3308807"/>
              <a:gd name="connsiteX12" fmla="*/ 4556811 w 4669282"/>
              <a:gd name="connsiteY12" fmla="*/ 103682 h 3308807"/>
              <a:gd name="connsiteX13" fmla="*/ 4556811 w 4669282"/>
              <a:gd name="connsiteY13" fmla="*/ 3205111 h 3308807"/>
              <a:gd name="connsiteX14" fmla="*/ 4473753 w 4669282"/>
              <a:gd name="connsiteY14" fmla="*/ 3209112 h 3308807"/>
              <a:gd name="connsiteX15" fmla="*/ 4455909 w 4669282"/>
              <a:gd name="connsiteY15" fmla="*/ 3220085 h 3308807"/>
              <a:gd name="connsiteX16" fmla="*/ 4443996 w 4669282"/>
              <a:gd name="connsiteY16" fmla="*/ 3236544 h 3308807"/>
              <a:gd name="connsiteX17" fmla="*/ 4439666 w 4669282"/>
              <a:gd name="connsiteY17" fmla="*/ 3256953 h 3308807"/>
              <a:gd name="connsiteX18" fmla="*/ 4613033 w 4669282"/>
              <a:gd name="connsiteY18" fmla="*/ 3308807 h 3308807"/>
              <a:gd name="connsiteX19" fmla="*/ 4635170 w 4669282"/>
              <a:gd name="connsiteY19" fmla="*/ 3304806 h 3308807"/>
              <a:gd name="connsiteX20" fmla="*/ 4653013 w 4669282"/>
              <a:gd name="connsiteY20" fmla="*/ 3293808 h 3308807"/>
              <a:gd name="connsiteX21" fmla="*/ 4664938 w 4669282"/>
              <a:gd name="connsiteY21" fmla="*/ 3277349 h 3308807"/>
              <a:gd name="connsiteX22" fmla="*/ 4669282 w 4669282"/>
              <a:gd name="connsiteY22" fmla="*/ 3256953 h 3308807"/>
              <a:gd name="connsiteX23" fmla="*/ 4669282 w 4669282"/>
              <a:gd name="connsiteY23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69282 w 4669282"/>
              <a:gd name="connsiteY0" fmla="*/ 51841 h 3308807"/>
              <a:gd name="connsiteX1" fmla="*/ 4664938 w 4669282"/>
              <a:gd name="connsiteY1" fmla="*/ 31445 h 3308807"/>
              <a:gd name="connsiteX2" fmla="*/ 4653013 w 4669282"/>
              <a:gd name="connsiteY2" fmla="*/ 14986 h 3308807"/>
              <a:gd name="connsiteX3" fmla="*/ 4635170 w 4669282"/>
              <a:gd name="connsiteY3" fmla="*/ 4000 h 3308807"/>
              <a:gd name="connsiteX4" fmla="*/ 4613033 w 4669282"/>
              <a:gd name="connsiteY4" fmla="*/ 0 h 3308807"/>
              <a:gd name="connsiteX5" fmla="*/ 4495889 w 4669282"/>
              <a:gd name="connsiteY5" fmla="*/ 0 h 3308807"/>
              <a:gd name="connsiteX6" fmla="*/ 4473753 w 4669282"/>
              <a:gd name="connsiteY6" fmla="*/ 4000 h 3308807"/>
              <a:gd name="connsiteX7" fmla="*/ 4455909 w 4669282"/>
              <a:gd name="connsiteY7" fmla="*/ 14986 h 3308807"/>
              <a:gd name="connsiteX8" fmla="*/ 4443996 w 4669282"/>
              <a:gd name="connsiteY8" fmla="*/ 31445 h 3308807"/>
              <a:gd name="connsiteX9" fmla="*/ 4439666 w 4669282"/>
              <a:gd name="connsiteY9" fmla="*/ 51841 h 3308807"/>
              <a:gd name="connsiteX10" fmla="*/ 4443996 w 4669282"/>
              <a:gd name="connsiteY10" fmla="*/ 72250 h 3308807"/>
              <a:gd name="connsiteX11" fmla="*/ 4556811 w 4669282"/>
              <a:gd name="connsiteY11" fmla="*/ 103682 h 3308807"/>
              <a:gd name="connsiteX12" fmla="*/ 4556811 w 4669282"/>
              <a:gd name="connsiteY12" fmla="*/ 3205111 h 3308807"/>
              <a:gd name="connsiteX13" fmla="*/ 4473753 w 4669282"/>
              <a:gd name="connsiteY13" fmla="*/ 3209112 h 3308807"/>
              <a:gd name="connsiteX14" fmla="*/ 4455909 w 4669282"/>
              <a:gd name="connsiteY14" fmla="*/ 3220085 h 3308807"/>
              <a:gd name="connsiteX15" fmla="*/ 4443996 w 4669282"/>
              <a:gd name="connsiteY15" fmla="*/ 3236544 h 3308807"/>
              <a:gd name="connsiteX16" fmla="*/ 4439666 w 4669282"/>
              <a:gd name="connsiteY16" fmla="*/ 3256953 h 3308807"/>
              <a:gd name="connsiteX17" fmla="*/ 4613033 w 4669282"/>
              <a:gd name="connsiteY17" fmla="*/ 3308807 h 3308807"/>
              <a:gd name="connsiteX18" fmla="*/ 4635170 w 4669282"/>
              <a:gd name="connsiteY18" fmla="*/ 3304806 h 3308807"/>
              <a:gd name="connsiteX19" fmla="*/ 4653013 w 4669282"/>
              <a:gd name="connsiteY19" fmla="*/ 3293808 h 3308807"/>
              <a:gd name="connsiteX20" fmla="*/ 4664938 w 4669282"/>
              <a:gd name="connsiteY20" fmla="*/ 3277349 h 3308807"/>
              <a:gd name="connsiteX21" fmla="*/ 4669282 w 4669282"/>
              <a:gd name="connsiteY21" fmla="*/ 3256953 h 3308807"/>
              <a:gd name="connsiteX22" fmla="*/ 4669282 w 4669282"/>
              <a:gd name="connsiteY22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22" fmla="*/ 4535436 w 4669282"/>
              <a:gd name="connsiteY22" fmla="*/ 16369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21" fmla="*/ 4439666 w 4669282"/>
              <a:gd name="connsiteY21" fmla="*/ 51841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20" fmla="*/ 4443996 w 4669282"/>
              <a:gd name="connsiteY20" fmla="*/ 31445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55909 w 4669282"/>
              <a:gd name="connsiteY19" fmla="*/ 14986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43996 w 4669282"/>
              <a:gd name="connsiteY0" fmla="*/ 7225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19" fmla="*/ 4443996 w 4669282"/>
              <a:gd name="connsiteY19" fmla="*/ 7225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73753 w 4669282"/>
              <a:gd name="connsiteY0" fmla="*/ 400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18" fmla="*/ 4473753 w 4669282"/>
              <a:gd name="connsiteY18" fmla="*/ 400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495889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17" fmla="*/ 4495889 w 4669282"/>
              <a:gd name="connsiteY17" fmla="*/ 0 h 3308807"/>
              <a:gd name="connsiteX0" fmla="*/ 694067 w 4669282"/>
              <a:gd name="connsiteY0" fmla="*/ 1190561 h 3308807"/>
              <a:gd name="connsiteX1" fmla="*/ 203568 w 4669282"/>
              <a:gd name="connsiteY1" fmla="*/ 700062 h 3308807"/>
              <a:gd name="connsiteX2" fmla="*/ 164020 w 4669282"/>
              <a:gd name="connsiteY2" fmla="*/ 673493 h 3308807"/>
              <a:gd name="connsiteX3" fmla="*/ 119519 w 4669282"/>
              <a:gd name="connsiteY3" fmla="*/ 664629 h 3308807"/>
              <a:gd name="connsiteX4" fmla="*/ 75006 w 4669282"/>
              <a:gd name="connsiteY4" fmla="*/ 673506 h 3308807"/>
              <a:gd name="connsiteX5" fmla="*/ 35445 w 4669282"/>
              <a:gd name="connsiteY5" fmla="*/ 700087 h 3308807"/>
              <a:gd name="connsiteX6" fmla="*/ 8851 w 4669282"/>
              <a:gd name="connsiteY6" fmla="*/ 739648 h 3308807"/>
              <a:gd name="connsiteX7" fmla="*/ 0 w 4669282"/>
              <a:gd name="connsiteY7" fmla="*/ 784148 h 3308807"/>
              <a:gd name="connsiteX8" fmla="*/ 8864 w 4669282"/>
              <a:gd name="connsiteY8" fmla="*/ 828636 h 3308807"/>
              <a:gd name="connsiteX9" fmla="*/ 35445 w 4669282"/>
              <a:gd name="connsiteY9" fmla="*/ 868172 h 3308807"/>
              <a:gd name="connsiteX10" fmla="*/ 357898 w 4669282"/>
              <a:gd name="connsiteY10" fmla="*/ 1190637 h 3308807"/>
              <a:gd name="connsiteX11" fmla="*/ 35445 w 4669282"/>
              <a:gd name="connsiteY11" fmla="*/ 1529207 h 3308807"/>
              <a:gd name="connsiteX12" fmla="*/ 8877 w 4669282"/>
              <a:gd name="connsiteY12" fmla="*/ 1568716 h 3308807"/>
              <a:gd name="connsiteX13" fmla="*/ 0 w 4669282"/>
              <a:gd name="connsiteY13" fmla="*/ 1613179 h 3308807"/>
              <a:gd name="connsiteX14" fmla="*/ 8851 w 4669282"/>
              <a:gd name="connsiteY14" fmla="*/ 1657654 h 3308807"/>
              <a:gd name="connsiteX15" fmla="*/ 35433 w 4669282"/>
              <a:gd name="connsiteY15" fmla="*/ 1697215 h 3308807"/>
              <a:gd name="connsiteX16" fmla="*/ 74993 w 4669282"/>
              <a:gd name="connsiteY16" fmla="*/ 1723809 h 3308807"/>
              <a:gd name="connsiteX17" fmla="*/ 119481 w 4669282"/>
              <a:gd name="connsiteY17" fmla="*/ 1732661 h 3308807"/>
              <a:gd name="connsiteX18" fmla="*/ 163957 w 4669282"/>
              <a:gd name="connsiteY18" fmla="*/ 1723809 h 3308807"/>
              <a:gd name="connsiteX19" fmla="*/ 203492 w 4669282"/>
              <a:gd name="connsiteY19" fmla="*/ 1697253 h 3308807"/>
              <a:gd name="connsiteX20" fmla="*/ 694067 w 4669282"/>
              <a:gd name="connsiteY20" fmla="*/ 1190561 h 3308807"/>
              <a:gd name="connsiteX0" fmla="*/ 4613033 w 4669282"/>
              <a:gd name="connsiteY0" fmla="*/ 0 h 3308807"/>
              <a:gd name="connsiteX1" fmla="*/ 4556811 w 4669282"/>
              <a:gd name="connsiteY1" fmla="*/ 103682 h 3308807"/>
              <a:gd name="connsiteX2" fmla="*/ 4556811 w 4669282"/>
              <a:gd name="connsiteY2" fmla="*/ 3205111 h 3308807"/>
              <a:gd name="connsiteX3" fmla="*/ 4473753 w 4669282"/>
              <a:gd name="connsiteY3" fmla="*/ 3209112 h 3308807"/>
              <a:gd name="connsiteX4" fmla="*/ 4455909 w 4669282"/>
              <a:gd name="connsiteY4" fmla="*/ 3220085 h 3308807"/>
              <a:gd name="connsiteX5" fmla="*/ 4443996 w 4669282"/>
              <a:gd name="connsiteY5" fmla="*/ 3236544 h 3308807"/>
              <a:gd name="connsiteX6" fmla="*/ 4439666 w 4669282"/>
              <a:gd name="connsiteY6" fmla="*/ 3256953 h 3308807"/>
              <a:gd name="connsiteX7" fmla="*/ 4613033 w 4669282"/>
              <a:gd name="connsiteY7" fmla="*/ 3308807 h 3308807"/>
              <a:gd name="connsiteX8" fmla="*/ 4635170 w 4669282"/>
              <a:gd name="connsiteY8" fmla="*/ 3304806 h 3308807"/>
              <a:gd name="connsiteX9" fmla="*/ 4653013 w 4669282"/>
              <a:gd name="connsiteY9" fmla="*/ 3293808 h 3308807"/>
              <a:gd name="connsiteX10" fmla="*/ 4664938 w 4669282"/>
              <a:gd name="connsiteY10" fmla="*/ 3277349 h 3308807"/>
              <a:gd name="connsiteX11" fmla="*/ 4669282 w 4669282"/>
              <a:gd name="connsiteY11" fmla="*/ 3256953 h 3308807"/>
              <a:gd name="connsiteX12" fmla="*/ 4669282 w 4669282"/>
              <a:gd name="connsiteY12" fmla="*/ 51841 h 3308807"/>
              <a:gd name="connsiteX13" fmla="*/ 4664938 w 4669282"/>
              <a:gd name="connsiteY13" fmla="*/ 31445 h 3308807"/>
              <a:gd name="connsiteX14" fmla="*/ 4653013 w 4669282"/>
              <a:gd name="connsiteY14" fmla="*/ 14986 h 3308807"/>
              <a:gd name="connsiteX15" fmla="*/ 4635170 w 4669282"/>
              <a:gd name="connsiteY15" fmla="*/ 4000 h 3308807"/>
              <a:gd name="connsiteX16" fmla="*/ 4613033 w 4669282"/>
              <a:gd name="connsiteY16" fmla="*/ 0 h 3308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99682 h 3304807"/>
              <a:gd name="connsiteX2" fmla="*/ 4556811 w 4669282"/>
              <a:gd name="connsiteY2" fmla="*/ 3201111 h 3304807"/>
              <a:gd name="connsiteX3" fmla="*/ 4473753 w 4669282"/>
              <a:gd name="connsiteY3" fmla="*/ 3205112 h 3304807"/>
              <a:gd name="connsiteX4" fmla="*/ 4455909 w 4669282"/>
              <a:gd name="connsiteY4" fmla="*/ 3216085 h 3304807"/>
              <a:gd name="connsiteX5" fmla="*/ 4443996 w 4669282"/>
              <a:gd name="connsiteY5" fmla="*/ 3232544 h 3304807"/>
              <a:gd name="connsiteX6" fmla="*/ 4439666 w 4669282"/>
              <a:gd name="connsiteY6" fmla="*/ 3252953 h 3304807"/>
              <a:gd name="connsiteX7" fmla="*/ 4613033 w 4669282"/>
              <a:gd name="connsiteY7" fmla="*/ 3304807 h 3304807"/>
              <a:gd name="connsiteX8" fmla="*/ 4635170 w 4669282"/>
              <a:gd name="connsiteY8" fmla="*/ 3300806 h 3304807"/>
              <a:gd name="connsiteX9" fmla="*/ 4653013 w 4669282"/>
              <a:gd name="connsiteY9" fmla="*/ 3289808 h 3304807"/>
              <a:gd name="connsiteX10" fmla="*/ 4664938 w 4669282"/>
              <a:gd name="connsiteY10" fmla="*/ 3273349 h 3304807"/>
              <a:gd name="connsiteX11" fmla="*/ 4669282 w 4669282"/>
              <a:gd name="connsiteY11" fmla="*/ 3252953 h 3304807"/>
              <a:gd name="connsiteX12" fmla="*/ 4669282 w 4669282"/>
              <a:gd name="connsiteY12" fmla="*/ 47841 h 3304807"/>
              <a:gd name="connsiteX13" fmla="*/ 4664938 w 4669282"/>
              <a:gd name="connsiteY13" fmla="*/ 27445 h 3304807"/>
              <a:gd name="connsiteX14" fmla="*/ 4653013 w 4669282"/>
              <a:gd name="connsiteY14" fmla="*/ 10986 h 3304807"/>
              <a:gd name="connsiteX15" fmla="*/ 4635170 w 4669282"/>
              <a:gd name="connsiteY15" fmla="*/ 0 h 3304807"/>
              <a:gd name="connsiteX0" fmla="*/ 694067 w 4669282"/>
              <a:gd name="connsiteY0" fmla="*/ 1186561 h 3304807"/>
              <a:gd name="connsiteX1" fmla="*/ 203568 w 4669282"/>
              <a:gd name="connsiteY1" fmla="*/ 696062 h 3304807"/>
              <a:gd name="connsiteX2" fmla="*/ 164020 w 4669282"/>
              <a:gd name="connsiteY2" fmla="*/ 669493 h 3304807"/>
              <a:gd name="connsiteX3" fmla="*/ 119519 w 4669282"/>
              <a:gd name="connsiteY3" fmla="*/ 660629 h 3304807"/>
              <a:gd name="connsiteX4" fmla="*/ 75006 w 4669282"/>
              <a:gd name="connsiteY4" fmla="*/ 669506 h 3304807"/>
              <a:gd name="connsiteX5" fmla="*/ 35445 w 4669282"/>
              <a:gd name="connsiteY5" fmla="*/ 696087 h 3304807"/>
              <a:gd name="connsiteX6" fmla="*/ 8851 w 4669282"/>
              <a:gd name="connsiteY6" fmla="*/ 735648 h 3304807"/>
              <a:gd name="connsiteX7" fmla="*/ 0 w 4669282"/>
              <a:gd name="connsiteY7" fmla="*/ 780148 h 3304807"/>
              <a:gd name="connsiteX8" fmla="*/ 8864 w 4669282"/>
              <a:gd name="connsiteY8" fmla="*/ 824636 h 3304807"/>
              <a:gd name="connsiteX9" fmla="*/ 35445 w 4669282"/>
              <a:gd name="connsiteY9" fmla="*/ 864172 h 3304807"/>
              <a:gd name="connsiteX10" fmla="*/ 357898 w 4669282"/>
              <a:gd name="connsiteY10" fmla="*/ 1186637 h 3304807"/>
              <a:gd name="connsiteX11" fmla="*/ 35445 w 4669282"/>
              <a:gd name="connsiteY11" fmla="*/ 1525207 h 3304807"/>
              <a:gd name="connsiteX12" fmla="*/ 8877 w 4669282"/>
              <a:gd name="connsiteY12" fmla="*/ 1564716 h 3304807"/>
              <a:gd name="connsiteX13" fmla="*/ 0 w 4669282"/>
              <a:gd name="connsiteY13" fmla="*/ 1609179 h 3304807"/>
              <a:gd name="connsiteX14" fmla="*/ 8851 w 4669282"/>
              <a:gd name="connsiteY14" fmla="*/ 1653654 h 3304807"/>
              <a:gd name="connsiteX15" fmla="*/ 35433 w 4669282"/>
              <a:gd name="connsiteY15" fmla="*/ 1693215 h 3304807"/>
              <a:gd name="connsiteX16" fmla="*/ 74993 w 4669282"/>
              <a:gd name="connsiteY16" fmla="*/ 1719809 h 3304807"/>
              <a:gd name="connsiteX17" fmla="*/ 119481 w 4669282"/>
              <a:gd name="connsiteY17" fmla="*/ 1728661 h 3304807"/>
              <a:gd name="connsiteX18" fmla="*/ 163957 w 4669282"/>
              <a:gd name="connsiteY18" fmla="*/ 1719809 h 3304807"/>
              <a:gd name="connsiteX19" fmla="*/ 203492 w 4669282"/>
              <a:gd name="connsiteY19" fmla="*/ 1693253 h 3304807"/>
              <a:gd name="connsiteX20" fmla="*/ 694067 w 4669282"/>
              <a:gd name="connsiteY20" fmla="*/ 1186561 h 3304807"/>
              <a:gd name="connsiteX0" fmla="*/ 4635170 w 4669282"/>
              <a:gd name="connsiteY0" fmla="*/ 0 h 3304807"/>
              <a:gd name="connsiteX1" fmla="*/ 4556811 w 4669282"/>
              <a:gd name="connsiteY1" fmla="*/ 3201111 h 3304807"/>
              <a:gd name="connsiteX2" fmla="*/ 4473753 w 4669282"/>
              <a:gd name="connsiteY2" fmla="*/ 3205112 h 3304807"/>
              <a:gd name="connsiteX3" fmla="*/ 4455909 w 4669282"/>
              <a:gd name="connsiteY3" fmla="*/ 3216085 h 3304807"/>
              <a:gd name="connsiteX4" fmla="*/ 4443996 w 4669282"/>
              <a:gd name="connsiteY4" fmla="*/ 3232544 h 3304807"/>
              <a:gd name="connsiteX5" fmla="*/ 4439666 w 4669282"/>
              <a:gd name="connsiteY5" fmla="*/ 3252953 h 3304807"/>
              <a:gd name="connsiteX6" fmla="*/ 4613033 w 4669282"/>
              <a:gd name="connsiteY6" fmla="*/ 3304807 h 3304807"/>
              <a:gd name="connsiteX7" fmla="*/ 4635170 w 4669282"/>
              <a:gd name="connsiteY7" fmla="*/ 3300806 h 3304807"/>
              <a:gd name="connsiteX8" fmla="*/ 4653013 w 4669282"/>
              <a:gd name="connsiteY8" fmla="*/ 3289808 h 3304807"/>
              <a:gd name="connsiteX9" fmla="*/ 4664938 w 4669282"/>
              <a:gd name="connsiteY9" fmla="*/ 3273349 h 3304807"/>
              <a:gd name="connsiteX10" fmla="*/ 4669282 w 4669282"/>
              <a:gd name="connsiteY10" fmla="*/ 3252953 h 3304807"/>
              <a:gd name="connsiteX11" fmla="*/ 4669282 w 4669282"/>
              <a:gd name="connsiteY11" fmla="*/ 47841 h 3304807"/>
              <a:gd name="connsiteX12" fmla="*/ 4664938 w 4669282"/>
              <a:gd name="connsiteY12" fmla="*/ 27445 h 3304807"/>
              <a:gd name="connsiteX13" fmla="*/ 4653013 w 4669282"/>
              <a:gd name="connsiteY13" fmla="*/ 10986 h 3304807"/>
              <a:gd name="connsiteX14" fmla="*/ 4635170 w 4669282"/>
              <a:gd name="connsiteY14" fmla="*/ 0 h 3304807"/>
              <a:gd name="connsiteX0" fmla="*/ 694067 w 4669282"/>
              <a:gd name="connsiteY0" fmla="*/ 1175575 h 3293821"/>
              <a:gd name="connsiteX1" fmla="*/ 203568 w 4669282"/>
              <a:gd name="connsiteY1" fmla="*/ 685076 h 3293821"/>
              <a:gd name="connsiteX2" fmla="*/ 164020 w 4669282"/>
              <a:gd name="connsiteY2" fmla="*/ 658507 h 3293821"/>
              <a:gd name="connsiteX3" fmla="*/ 119519 w 4669282"/>
              <a:gd name="connsiteY3" fmla="*/ 649643 h 3293821"/>
              <a:gd name="connsiteX4" fmla="*/ 75006 w 4669282"/>
              <a:gd name="connsiteY4" fmla="*/ 658520 h 3293821"/>
              <a:gd name="connsiteX5" fmla="*/ 35445 w 4669282"/>
              <a:gd name="connsiteY5" fmla="*/ 685101 h 3293821"/>
              <a:gd name="connsiteX6" fmla="*/ 8851 w 4669282"/>
              <a:gd name="connsiteY6" fmla="*/ 724662 h 3293821"/>
              <a:gd name="connsiteX7" fmla="*/ 0 w 4669282"/>
              <a:gd name="connsiteY7" fmla="*/ 769162 h 3293821"/>
              <a:gd name="connsiteX8" fmla="*/ 8864 w 4669282"/>
              <a:gd name="connsiteY8" fmla="*/ 813650 h 3293821"/>
              <a:gd name="connsiteX9" fmla="*/ 35445 w 4669282"/>
              <a:gd name="connsiteY9" fmla="*/ 853186 h 3293821"/>
              <a:gd name="connsiteX10" fmla="*/ 357898 w 4669282"/>
              <a:gd name="connsiteY10" fmla="*/ 1175651 h 3293821"/>
              <a:gd name="connsiteX11" fmla="*/ 35445 w 4669282"/>
              <a:gd name="connsiteY11" fmla="*/ 1514221 h 3293821"/>
              <a:gd name="connsiteX12" fmla="*/ 8877 w 4669282"/>
              <a:gd name="connsiteY12" fmla="*/ 1553730 h 3293821"/>
              <a:gd name="connsiteX13" fmla="*/ 0 w 4669282"/>
              <a:gd name="connsiteY13" fmla="*/ 1598193 h 3293821"/>
              <a:gd name="connsiteX14" fmla="*/ 8851 w 4669282"/>
              <a:gd name="connsiteY14" fmla="*/ 1642668 h 3293821"/>
              <a:gd name="connsiteX15" fmla="*/ 35433 w 4669282"/>
              <a:gd name="connsiteY15" fmla="*/ 1682229 h 3293821"/>
              <a:gd name="connsiteX16" fmla="*/ 74993 w 4669282"/>
              <a:gd name="connsiteY16" fmla="*/ 1708823 h 3293821"/>
              <a:gd name="connsiteX17" fmla="*/ 119481 w 4669282"/>
              <a:gd name="connsiteY17" fmla="*/ 1717675 h 3293821"/>
              <a:gd name="connsiteX18" fmla="*/ 163957 w 4669282"/>
              <a:gd name="connsiteY18" fmla="*/ 1708823 h 3293821"/>
              <a:gd name="connsiteX19" fmla="*/ 203492 w 4669282"/>
              <a:gd name="connsiteY19" fmla="*/ 1682267 h 3293821"/>
              <a:gd name="connsiteX20" fmla="*/ 694067 w 4669282"/>
              <a:gd name="connsiteY20" fmla="*/ 1175575 h 3293821"/>
              <a:gd name="connsiteX0" fmla="*/ 4653013 w 4669282"/>
              <a:gd name="connsiteY0" fmla="*/ 0 h 3293821"/>
              <a:gd name="connsiteX1" fmla="*/ 4556811 w 4669282"/>
              <a:gd name="connsiteY1" fmla="*/ 3190125 h 3293821"/>
              <a:gd name="connsiteX2" fmla="*/ 4473753 w 4669282"/>
              <a:gd name="connsiteY2" fmla="*/ 3194126 h 3293821"/>
              <a:gd name="connsiteX3" fmla="*/ 4455909 w 4669282"/>
              <a:gd name="connsiteY3" fmla="*/ 3205099 h 3293821"/>
              <a:gd name="connsiteX4" fmla="*/ 4443996 w 4669282"/>
              <a:gd name="connsiteY4" fmla="*/ 3221558 h 3293821"/>
              <a:gd name="connsiteX5" fmla="*/ 4439666 w 4669282"/>
              <a:gd name="connsiteY5" fmla="*/ 3241967 h 3293821"/>
              <a:gd name="connsiteX6" fmla="*/ 4613033 w 4669282"/>
              <a:gd name="connsiteY6" fmla="*/ 3293821 h 3293821"/>
              <a:gd name="connsiteX7" fmla="*/ 4635170 w 4669282"/>
              <a:gd name="connsiteY7" fmla="*/ 3289820 h 3293821"/>
              <a:gd name="connsiteX8" fmla="*/ 4653013 w 4669282"/>
              <a:gd name="connsiteY8" fmla="*/ 3278822 h 3293821"/>
              <a:gd name="connsiteX9" fmla="*/ 4664938 w 4669282"/>
              <a:gd name="connsiteY9" fmla="*/ 3262363 h 3293821"/>
              <a:gd name="connsiteX10" fmla="*/ 4669282 w 4669282"/>
              <a:gd name="connsiteY10" fmla="*/ 3241967 h 3293821"/>
              <a:gd name="connsiteX11" fmla="*/ 4669282 w 4669282"/>
              <a:gd name="connsiteY11" fmla="*/ 36855 h 3293821"/>
              <a:gd name="connsiteX12" fmla="*/ 4664938 w 4669282"/>
              <a:gd name="connsiteY12" fmla="*/ 16459 h 3293821"/>
              <a:gd name="connsiteX13" fmla="*/ 4653013 w 4669282"/>
              <a:gd name="connsiteY13" fmla="*/ 0 h 3293821"/>
              <a:gd name="connsiteX0" fmla="*/ 694067 w 4669282"/>
              <a:gd name="connsiteY0" fmla="*/ 1159116 h 3277362"/>
              <a:gd name="connsiteX1" fmla="*/ 203568 w 4669282"/>
              <a:gd name="connsiteY1" fmla="*/ 668617 h 3277362"/>
              <a:gd name="connsiteX2" fmla="*/ 164020 w 4669282"/>
              <a:gd name="connsiteY2" fmla="*/ 642048 h 3277362"/>
              <a:gd name="connsiteX3" fmla="*/ 119519 w 4669282"/>
              <a:gd name="connsiteY3" fmla="*/ 633184 h 3277362"/>
              <a:gd name="connsiteX4" fmla="*/ 75006 w 4669282"/>
              <a:gd name="connsiteY4" fmla="*/ 642061 h 3277362"/>
              <a:gd name="connsiteX5" fmla="*/ 35445 w 4669282"/>
              <a:gd name="connsiteY5" fmla="*/ 668642 h 3277362"/>
              <a:gd name="connsiteX6" fmla="*/ 8851 w 4669282"/>
              <a:gd name="connsiteY6" fmla="*/ 708203 h 3277362"/>
              <a:gd name="connsiteX7" fmla="*/ 0 w 4669282"/>
              <a:gd name="connsiteY7" fmla="*/ 752703 h 3277362"/>
              <a:gd name="connsiteX8" fmla="*/ 8864 w 4669282"/>
              <a:gd name="connsiteY8" fmla="*/ 797191 h 3277362"/>
              <a:gd name="connsiteX9" fmla="*/ 35445 w 4669282"/>
              <a:gd name="connsiteY9" fmla="*/ 836727 h 3277362"/>
              <a:gd name="connsiteX10" fmla="*/ 357898 w 4669282"/>
              <a:gd name="connsiteY10" fmla="*/ 1159192 h 3277362"/>
              <a:gd name="connsiteX11" fmla="*/ 35445 w 4669282"/>
              <a:gd name="connsiteY11" fmla="*/ 1497762 h 3277362"/>
              <a:gd name="connsiteX12" fmla="*/ 8877 w 4669282"/>
              <a:gd name="connsiteY12" fmla="*/ 1537271 h 3277362"/>
              <a:gd name="connsiteX13" fmla="*/ 0 w 4669282"/>
              <a:gd name="connsiteY13" fmla="*/ 1581734 h 3277362"/>
              <a:gd name="connsiteX14" fmla="*/ 8851 w 4669282"/>
              <a:gd name="connsiteY14" fmla="*/ 1626209 h 3277362"/>
              <a:gd name="connsiteX15" fmla="*/ 35433 w 4669282"/>
              <a:gd name="connsiteY15" fmla="*/ 1665770 h 3277362"/>
              <a:gd name="connsiteX16" fmla="*/ 74993 w 4669282"/>
              <a:gd name="connsiteY16" fmla="*/ 1692364 h 3277362"/>
              <a:gd name="connsiteX17" fmla="*/ 119481 w 4669282"/>
              <a:gd name="connsiteY17" fmla="*/ 1701216 h 3277362"/>
              <a:gd name="connsiteX18" fmla="*/ 163957 w 4669282"/>
              <a:gd name="connsiteY18" fmla="*/ 1692364 h 3277362"/>
              <a:gd name="connsiteX19" fmla="*/ 203492 w 4669282"/>
              <a:gd name="connsiteY19" fmla="*/ 1665808 h 3277362"/>
              <a:gd name="connsiteX20" fmla="*/ 694067 w 4669282"/>
              <a:gd name="connsiteY20" fmla="*/ 1159116 h 3277362"/>
              <a:gd name="connsiteX0" fmla="*/ 4664938 w 4669282"/>
              <a:gd name="connsiteY0" fmla="*/ 0 h 3277362"/>
              <a:gd name="connsiteX1" fmla="*/ 4556811 w 4669282"/>
              <a:gd name="connsiteY1" fmla="*/ 3173666 h 3277362"/>
              <a:gd name="connsiteX2" fmla="*/ 4473753 w 4669282"/>
              <a:gd name="connsiteY2" fmla="*/ 3177667 h 3277362"/>
              <a:gd name="connsiteX3" fmla="*/ 4455909 w 4669282"/>
              <a:gd name="connsiteY3" fmla="*/ 3188640 h 3277362"/>
              <a:gd name="connsiteX4" fmla="*/ 4443996 w 4669282"/>
              <a:gd name="connsiteY4" fmla="*/ 3205099 h 3277362"/>
              <a:gd name="connsiteX5" fmla="*/ 4439666 w 4669282"/>
              <a:gd name="connsiteY5" fmla="*/ 3225508 h 3277362"/>
              <a:gd name="connsiteX6" fmla="*/ 4613033 w 4669282"/>
              <a:gd name="connsiteY6" fmla="*/ 3277362 h 3277362"/>
              <a:gd name="connsiteX7" fmla="*/ 4635170 w 4669282"/>
              <a:gd name="connsiteY7" fmla="*/ 3273361 h 3277362"/>
              <a:gd name="connsiteX8" fmla="*/ 4653013 w 4669282"/>
              <a:gd name="connsiteY8" fmla="*/ 3262363 h 3277362"/>
              <a:gd name="connsiteX9" fmla="*/ 4664938 w 4669282"/>
              <a:gd name="connsiteY9" fmla="*/ 3245904 h 3277362"/>
              <a:gd name="connsiteX10" fmla="*/ 4669282 w 4669282"/>
              <a:gd name="connsiteY10" fmla="*/ 3225508 h 3277362"/>
              <a:gd name="connsiteX11" fmla="*/ 4669282 w 4669282"/>
              <a:gd name="connsiteY11" fmla="*/ 20396 h 3277362"/>
              <a:gd name="connsiteX12" fmla="*/ 4664938 w 4669282"/>
              <a:gd name="connsiteY12" fmla="*/ 0 h 3277362"/>
              <a:gd name="connsiteX0" fmla="*/ 694067 w 4669282"/>
              <a:gd name="connsiteY0" fmla="*/ 1138720 h 3256966"/>
              <a:gd name="connsiteX1" fmla="*/ 203568 w 4669282"/>
              <a:gd name="connsiteY1" fmla="*/ 648221 h 3256966"/>
              <a:gd name="connsiteX2" fmla="*/ 164020 w 4669282"/>
              <a:gd name="connsiteY2" fmla="*/ 621652 h 3256966"/>
              <a:gd name="connsiteX3" fmla="*/ 119519 w 4669282"/>
              <a:gd name="connsiteY3" fmla="*/ 612788 h 3256966"/>
              <a:gd name="connsiteX4" fmla="*/ 75006 w 4669282"/>
              <a:gd name="connsiteY4" fmla="*/ 621665 h 3256966"/>
              <a:gd name="connsiteX5" fmla="*/ 35445 w 4669282"/>
              <a:gd name="connsiteY5" fmla="*/ 648246 h 3256966"/>
              <a:gd name="connsiteX6" fmla="*/ 8851 w 4669282"/>
              <a:gd name="connsiteY6" fmla="*/ 687807 h 3256966"/>
              <a:gd name="connsiteX7" fmla="*/ 0 w 4669282"/>
              <a:gd name="connsiteY7" fmla="*/ 732307 h 3256966"/>
              <a:gd name="connsiteX8" fmla="*/ 8864 w 4669282"/>
              <a:gd name="connsiteY8" fmla="*/ 776795 h 3256966"/>
              <a:gd name="connsiteX9" fmla="*/ 35445 w 4669282"/>
              <a:gd name="connsiteY9" fmla="*/ 816331 h 3256966"/>
              <a:gd name="connsiteX10" fmla="*/ 357898 w 4669282"/>
              <a:gd name="connsiteY10" fmla="*/ 1138796 h 3256966"/>
              <a:gd name="connsiteX11" fmla="*/ 35445 w 4669282"/>
              <a:gd name="connsiteY11" fmla="*/ 1477366 h 3256966"/>
              <a:gd name="connsiteX12" fmla="*/ 8877 w 4669282"/>
              <a:gd name="connsiteY12" fmla="*/ 1516875 h 3256966"/>
              <a:gd name="connsiteX13" fmla="*/ 0 w 4669282"/>
              <a:gd name="connsiteY13" fmla="*/ 1561338 h 3256966"/>
              <a:gd name="connsiteX14" fmla="*/ 8851 w 4669282"/>
              <a:gd name="connsiteY14" fmla="*/ 1605813 h 3256966"/>
              <a:gd name="connsiteX15" fmla="*/ 35433 w 4669282"/>
              <a:gd name="connsiteY15" fmla="*/ 1645374 h 3256966"/>
              <a:gd name="connsiteX16" fmla="*/ 74993 w 4669282"/>
              <a:gd name="connsiteY16" fmla="*/ 1671968 h 3256966"/>
              <a:gd name="connsiteX17" fmla="*/ 119481 w 4669282"/>
              <a:gd name="connsiteY17" fmla="*/ 1680820 h 3256966"/>
              <a:gd name="connsiteX18" fmla="*/ 163957 w 4669282"/>
              <a:gd name="connsiteY18" fmla="*/ 1671968 h 3256966"/>
              <a:gd name="connsiteX19" fmla="*/ 203492 w 4669282"/>
              <a:gd name="connsiteY19" fmla="*/ 1645412 h 3256966"/>
              <a:gd name="connsiteX20" fmla="*/ 694067 w 4669282"/>
              <a:gd name="connsiteY20" fmla="*/ 1138720 h 3256966"/>
              <a:gd name="connsiteX0" fmla="*/ 4669282 w 4669282"/>
              <a:gd name="connsiteY0" fmla="*/ 0 h 3256966"/>
              <a:gd name="connsiteX1" fmla="*/ 4556811 w 4669282"/>
              <a:gd name="connsiteY1" fmla="*/ 3153270 h 3256966"/>
              <a:gd name="connsiteX2" fmla="*/ 4473753 w 4669282"/>
              <a:gd name="connsiteY2" fmla="*/ 3157271 h 3256966"/>
              <a:gd name="connsiteX3" fmla="*/ 4455909 w 4669282"/>
              <a:gd name="connsiteY3" fmla="*/ 3168244 h 3256966"/>
              <a:gd name="connsiteX4" fmla="*/ 4443996 w 4669282"/>
              <a:gd name="connsiteY4" fmla="*/ 3184703 h 3256966"/>
              <a:gd name="connsiteX5" fmla="*/ 4439666 w 4669282"/>
              <a:gd name="connsiteY5" fmla="*/ 3205112 h 3256966"/>
              <a:gd name="connsiteX6" fmla="*/ 4613033 w 4669282"/>
              <a:gd name="connsiteY6" fmla="*/ 3256966 h 3256966"/>
              <a:gd name="connsiteX7" fmla="*/ 4635170 w 4669282"/>
              <a:gd name="connsiteY7" fmla="*/ 3252965 h 3256966"/>
              <a:gd name="connsiteX8" fmla="*/ 4653013 w 4669282"/>
              <a:gd name="connsiteY8" fmla="*/ 3241967 h 3256966"/>
              <a:gd name="connsiteX9" fmla="*/ 4664938 w 4669282"/>
              <a:gd name="connsiteY9" fmla="*/ 3225508 h 3256966"/>
              <a:gd name="connsiteX10" fmla="*/ 4669282 w 4669282"/>
              <a:gd name="connsiteY10" fmla="*/ 3205112 h 3256966"/>
              <a:gd name="connsiteX11" fmla="*/ 4669282 w 4669282"/>
              <a:gd name="connsiteY11" fmla="*/ 0 h 3256966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556811 w 4669282"/>
              <a:gd name="connsiteY1" fmla="*/ 2540482 h 2644178"/>
              <a:gd name="connsiteX2" fmla="*/ 4473753 w 4669282"/>
              <a:gd name="connsiteY2" fmla="*/ 2544483 h 2644178"/>
              <a:gd name="connsiteX3" fmla="*/ 4455909 w 4669282"/>
              <a:gd name="connsiteY3" fmla="*/ 2555456 h 2644178"/>
              <a:gd name="connsiteX4" fmla="*/ 4443996 w 4669282"/>
              <a:gd name="connsiteY4" fmla="*/ 2571915 h 2644178"/>
              <a:gd name="connsiteX5" fmla="*/ 4439666 w 4669282"/>
              <a:gd name="connsiteY5" fmla="*/ 2592324 h 2644178"/>
              <a:gd name="connsiteX6" fmla="*/ 4613033 w 4669282"/>
              <a:gd name="connsiteY6" fmla="*/ 2644178 h 2644178"/>
              <a:gd name="connsiteX7" fmla="*/ 4635170 w 4669282"/>
              <a:gd name="connsiteY7" fmla="*/ 2640177 h 2644178"/>
              <a:gd name="connsiteX8" fmla="*/ 4653013 w 4669282"/>
              <a:gd name="connsiteY8" fmla="*/ 2629179 h 2644178"/>
              <a:gd name="connsiteX9" fmla="*/ 4664938 w 4669282"/>
              <a:gd name="connsiteY9" fmla="*/ 2612720 h 2644178"/>
              <a:gd name="connsiteX10" fmla="*/ 4669282 w 4669282"/>
              <a:gd name="connsiteY10" fmla="*/ 2592324 h 2644178"/>
              <a:gd name="connsiteX0" fmla="*/ 694067 w 4669282"/>
              <a:gd name="connsiteY0" fmla="*/ 525932 h 2644178"/>
              <a:gd name="connsiteX1" fmla="*/ 203568 w 4669282"/>
              <a:gd name="connsiteY1" fmla="*/ 35433 h 2644178"/>
              <a:gd name="connsiteX2" fmla="*/ 164020 w 4669282"/>
              <a:gd name="connsiteY2" fmla="*/ 8864 h 2644178"/>
              <a:gd name="connsiteX3" fmla="*/ 119519 w 4669282"/>
              <a:gd name="connsiteY3" fmla="*/ 0 h 2644178"/>
              <a:gd name="connsiteX4" fmla="*/ 75006 w 4669282"/>
              <a:gd name="connsiteY4" fmla="*/ 8877 h 2644178"/>
              <a:gd name="connsiteX5" fmla="*/ 35445 w 4669282"/>
              <a:gd name="connsiteY5" fmla="*/ 35458 h 2644178"/>
              <a:gd name="connsiteX6" fmla="*/ 8851 w 4669282"/>
              <a:gd name="connsiteY6" fmla="*/ 75019 h 2644178"/>
              <a:gd name="connsiteX7" fmla="*/ 0 w 4669282"/>
              <a:gd name="connsiteY7" fmla="*/ 119519 h 2644178"/>
              <a:gd name="connsiteX8" fmla="*/ 8864 w 4669282"/>
              <a:gd name="connsiteY8" fmla="*/ 164007 h 2644178"/>
              <a:gd name="connsiteX9" fmla="*/ 35445 w 4669282"/>
              <a:gd name="connsiteY9" fmla="*/ 203543 h 2644178"/>
              <a:gd name="connsiteX10" fmla="*/ 357898 w 4669282"/>
              <a:gd name="connsiteY10" fmla="*/ 526008 h 2644178"/>
              <a:gd name="connsiteX11" fmla="*/ 35445 w 4669282"/>
              <a:gd name="connsiteY11" fmla="*/ 864578 h 2644178"/>
              <a:gd name="connsiteX12" fmla="*/ 8877 w 4669282"/>
              <a:gd name="connsiteY12" fmla="*/ 904087 h 2644178"/>
              <a:gd name="connsiteX13" fmla="*/ 0 w 4669282"/>
              <a:gd name="connsiteY13" fmla="*/ 948550 h 2644178"/>
              <a:gd name="connsiteX14" fmla="*/ 8851 w 4669282"/>
              <a:gd name="connsiteY14" fmla="*/ 993025 h 2644178"/>
              <a:gd name="connsiteX15" fmla="*/ 35433 w 4669282"/>
              <a:gd name="connsiteY15" fmla="*/ 1032586 h 2644178"/>
              <a:gd name="connsiteX16" fmla="*/ 74993 w 4669282"/>
              <a:gd name="connsiteY16" fmla="*/ 1059180 h 2644178"/>
              <a:gd name="connsiteX17" fmla="*/ 119481 w 4669282"/>
              <a:gd name="connsiteY17" fmla="*/ 1068032 h 2644178"/>
              <a:gd name="connsiteX18" fmla="*/ 163957 w 4669282"/>
              <a:gd name="connsiteY18" fmla="*/ 1059180 h 2644178"/>
              <a:gd name="connsiteX19" fmla="*/ 203492 w 4669282"/>
              <a:gd name="connsiteY19" fmla="*/ 1032624 h 2644178"/>
              <a:gd name="connsiteX20" fmla="*/ 694067 w 4669282"/>
              <a:gd name="connsiteY20" fmla="*/ 525932 h 2644178"/>
              <a:gd name="connsiteX0" fmla="*/ 4669282 w 4669282"/>
              <a:gd name="connsiteY0" fmla="*/ 2592324 h 2644178"/>
              <a:gd name="connsiteX1" fmla="*/ 4473753 w 4669282"/>
              <a:gd name="connsiteY1" fmla="*/ 2544483 h 2644178"/>
              <a:gd name="connsiteX2" fmla="*/ 4455909 w 4669282"/>
              <a:gd name="connsiteY2" fmla="*/ 2555456 h 2644178"/>
              <a:gd name="connsiteX3" fmla="*/ 4443996 w 4669282"/>
              <a:gd name="connsiteY3" fmla="*/ 2571915 h 2644178"/>
              <a:gd name="connsiteX4" fmla="*/ 4439666 w 4669282"/>
              <a:gd name="connsiteY4" fmla="*/ 2592324 h 2644178"/>
              <a:gd name="connsiteX5" fmla="*/ 4613033 w 4669282"/>
              <a:gd name="connsiteY5" fmla="*/ 2644178 h 2644178"/>
              <a:gd name="connsiteX6" fmla="*/ 4635170 w 4669282"/>
              <a:gd name="connsiteY6" fmla="*/ 2640177 h 2644178"/>
              <a:gd name="connsiteX7" fmla="*/ 4653013 w 4669282"/>
              <a:gd name="connsiteY7" fmla="*/ 2629179 h 2644178"/>
              <a:gd name="connsiteX8" fmla="*/ 4664938 w 4669282"/>
              <a:gd name="connsiteY8" fmla="*/ 2612720 h 2644178"/>
              <a:gd name="connsiteX9" fmla="*/ 4669282 w 4669282"/>
              <a:gd name="connsiteY9" fmla="*/ 2592324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439666 w 4664938"/>
              <a:gd name="connsiteY4" fmla="*/ 2592324 h 2644178"/>
              <a:gd name="connsiteX5" fmla="*/ 4613033 w 4664938"/>
              <a:gd name="connsiteY5" fmla="*/ 2644178 h 2644178"/>
              <a:gd name="connsiteX6" fmla="*/ 4635170 w 4664938"/>
              <a:gd name="connsiteY6" fmla="*/ 2640177 h 2644178"/>
              <a:gd name="connsiteX7" fmla="*/ 4653013 w 4664938"/>
              <a:gd name="connsiteY7" fmla="*/ 2629179 h 2644178"/>
              <a:gd name="connsiteX8" fmla="*/ 4664938 w 4664938"/>
              <a:gd name="connsiteY8" fmla="*/ 2612720 h 2644178"/>
              <a:gd name="connsiteX0" fmla="*/ 694067 w 4664938"/>
              <a:gd name="connsiteY0" fmla="*/ 525932 h 2644178"/>
              <a:gd name="connsiteX1" fmla="*/ 203568 w 4664938"/>
              <a:gd name="connsiteY1" fmla="*/ 35433 h 2644178"/>
              <a:gd name="connsiteX2" fmla="*/ 164020 w 4664938"/>
              <a:gd name="connsiteY2" fmla="*/ 8864 h 2644178"/>
              <a:gd name="connsiteX3" fmla="*/ 119519 w 4664938"/>
              <a:gd name="connsiteY3" fmla="*/ 0 h 2644178"/>
              <a:gd name="connsiteX4" fmla="*/ 75006 w 4664938"/>
              <a:gd name="connsiteY4" fmla="*/ 8877 h 2644178"/>
              <a:gd name="connsiteX5" fmla="*/ 35445 w 4664938"/>
              <a:gd name="connsiteY5" fmla="*/ 35458 h 2644178"/>
              <a:gd name="connsiteX6" fmla="*/ 8851 w 4664938"/>
              <a:gd name="connsiteY6" fmla="*/ 75019 h 2644178"/>
              <a:gd name="connsiteX7" fmla="*/ 0 w 4664938"/>
              <a:gd name="connsiteY7" fmla="*/ 119519 h 2644178"/>
              <a:gd name="connsiteX8" fmla="*/ 8864 w 4664938"/>
              <a:gd name="connsiteY8" fmla="*/ 164007 h 2644178"/>
              <a:gd name="connsiteX9" fmla="*/ 35445 w 4664938"/>
              <a:gd name="connsiteY9" fmla="*/ 203543 h 2644178"/>
              <a:gd name="connsiteX10" fmla="*/ 357898 w 4664938"/>
              <a:gd name="connsiteY10" fmla="*/ 526008 h 2644178"/>
              <a:gd name="connsiteX11" fmla="*/ 35445 w 4664938"/>
              <a:gd name="connsiteY11" fmla="*/ 864578 h 2644178"/>
              <a:gd name="connsiteX12" fmla="*/ 8877 w 4664938"/>
              <a:gd name="connsiteY12" fmla="*/ 904087 h 2644178"/>
              <a:gd name="connsiteX13" fmla="*/ 0 w 4664938"/>
              <a:gd name="connsiteY13" fmla="*/ 948550 h 2644178"/>
              <a:gd name="connsiteX14" fmla="*/ 8851 w 4664938"/>
              <a:gd name="connsiteY14" fmla="*/ 993025 h 2644178"/>
              <a:gd name="connsiteX15" fmla="*/ 35433 w 4664938"/>
              <a:gd name="connsiteY15" fmla="*/ 1032586 h 2644178"/>
              <a:gd name="connsiteX16" fmla="*/ 74993 w 4664938"/>
              <a:gd name="connsiteY16" fmla="*/ 1059180 h 2644178"/>
              <a:gd name="connsiteX17" fmla="*/ 119481 w 4664938"/>
              <a:gd name="connsiteY17" fmla="*/ 1068032 h 2644178"/>
              <a:gd name="connsiteX18" fmla="*/ 163957 w 4664938"/>
              <a:gd name="connsiteY18" fmla="*/ 1059180 h 2644178"/>
              <a:gd name="connsiteX19" fmla="*/ 203492 w 4664938"/>
              <a:gd name="connsiteY19" fmla="*/ 1032624 h 2644178"/>
              <a:gd name="connsiteX20" fmla="*/ 694067 w 4664938"/>
              <a:gd name="connsiteY20" fmla="*/ 525932 h 2644178"/>
              <a:gd name="connsiteX0" fmla="*/ 4664938 w 4664938"/>
              <a:gd name="connsiteY0" fmla="*/ 2612720 h 2644178"/>
              <a:gd name="connsiteX1" fmla="*/ 4473753 w 4664938"/>
              <a:gd name="connsiteY1" fmla="*/ 2544483 h 2644178"/>
              <a:gd name="connsiteX2" fmla="*/ 4455909 w 4664938"/>
              <a:gd name="connsiteY2" fmla="*/ 2555456 h 2644178"/>
              <a:gd name="connsiteX3" fmla="*/ 4443996 w 4664938"/>
              <a:gd name="connsiteY3" fmla="*/ 2571915 h 2644178"/>
              <a:gd name="connsiteX4" fmla="*/ 4613033 w 4664938"/>
              <a:gd name="connsiteY4" fmla="*/ 2644178 h 2644178"/>
              <a:gd name="connsiteX5" fmla="*/ 4635170 w 4664938"/>
              <a:gd name="connsiteY5" fmla="*/ 2640177 h 2644178"/>
              <a:gd name="connsiteX6" fmla="*/ 4653013 w 4664938"/>
              <a:gd name="connsiteY6" fmla="*/ 2629179 h 2644178"/>
              <a:gd name="connsiteX7" fmla="*/ 4664938 w 4664938"/>
              <a:gd name="connsiteY7" fmla="*/ 2612720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443996 w 4653013"/>
              <a:gd name="connsiteY3" fmla="*/ 2571915 h 2644178"/>
              <a:gd name="connsiteX4" fmla="*/ 4613033 w 4653013"/>
              <a:gd name="connsiteY4" fmla="*/ 2644178 h 2644178"/>
              <a:gd name="connsiteX5" fmla="*/ 4635170 w 4653013"/>
              <a:gd name="connsiteY5" fmla="*/ 2640177 h 2644178"/>
              <a:gd name="connsiteX6" fmla="*/ 4653013 w 4653013"/>
              <a:gd name="connsiteY6" fmla="*/ 2629179 h 2644178"/>
              <a:gd name="connsiteX0" fmla="*/ 694067 w 4653013"/>
              <a:gd name="connsiteY0" fmla="*/ 525932 h 2644178"/>
              <a:gd name="connsiteX1" fmla="*/ 203568 w 4653013"/>
              <a:gd name="connsiteY1" fmla="*/ 35433 h 2644178"/>
              <a:gd name="connsiteX2" fmla="*/ 164020 w 4653013"/>
              <a:gd name="connsiteY2" fmla="*/ 8864 h 2644178"/>
              <a:gd name="connsiteX3" fmla="*/ 119519 w 4653013"/>
              <a:gd name="connsiteY3" fmla="*/ 0 h 2644178"/>
              <a:gd name="connsiteX4" fmla="*/ 75006 w 4653013"/>
              <a:gd name="connsiteY4" fmla="*/ 8877 h 2644178"/>
              <a:gd name="connsiteX5" fmla="*/ 35445 w 4653013"/>
              <a:gd name="connsiteY5" fmla="*/ 35458 h 2644178"/>
              <a:gd name="connsiteX6" fmla="*/ 8851 w 4653013"/>
              <a:gd name="connsiteY6" fmla="*/ 75019 h 2644178"/>
              <a:gd name="connsiteX7" fmla="*/ 0 w 4653013"/>
              <a:gd name="connsiteY7" fmla="*/ 119519 h 2644178"/>
              <a:gd name="connsiteX8" fmla="*/ 8864 w 4653013"/>
              <a:gd name="connsiteY8" fmla="*/ 164007 h 2644178"/>
              <a:gd name="connsiteX9" fmla="*/ 35445 w 4653013"/>
              <a:gd name="connsiteY9" fmla="*/ 203543 h 2644178"/>
              <a:gd name="connsiteX10" fmla="*/ 357898 w 4653013"/>
              <a:gd name="connsiteY10" fmla="*/ 526008 h 2644178"/>
              <a:gd name="connsiteX11" fmla="*/ 35445 w 4653013"/>
              <a:gd name="connsiteY11" fmla="*/ 864578 h 2644178"/>
              <a:gd name="connsiteX12" fmla="*/ 8877 w 4653013"/>
              <a:gd name="connsiteY12" fmla="*/ 904087 h 2644178"/>
              <a:gd name="connsiteX13" fmla="*/ 0 w 4653013"/>
              <a:gd name="connsiteY13" fmla="*/ 948550 h 2644178"/>
              <a:gd name="connsiteX14" fmla="*/ 8851 w 4653013"/>
              <a:gd name="connsiteY14" fmla="*/ 993025 h 2644178"/>
              <a:gd name="connsiteX15" fmla="*/ 35433 w 4653013"/>
              <a:gd name="connsiteY15" fmla="*/ 1032586 h 2644178"/>
              <a:gd name="connsiteX16" fmla="*/ 74993 w 4653013"/>
              <a:gd name="connsiteY16" fmla="*/ 1059180 h 2644178"/>
              <a:gd name="connsiteX17" fmla="*/ 119481 w 4653013"/>
              <a:gd name="connsiteY17" fmla="*/ 1068032 h 2644178"/>
              <a:gd name="connsiteX18" fmla="*/ 163957 w 4653013"/>
              <a:gd name="connsiteY18" fmla="*/ 1059180 h 2644178"/>
              <a:gd name="connsiteX19" fmla="*/ 203492 w 4653013"/>
              <a:gd name="connsiteY19" fmla="*/ 1032624 h 2644178"/>
              <a:gd name="connsiteX20" fmla="*/ 694067 w 4653013"/>
              <a:gd name="connsiteY20" fmla="*/ 525932 h 2644178"/>
              <a:gd name="connsiteX0" fmla="*/ 4653013 w 4653013"/>
              <a:gd name="connsiteY0" fmla="*/ 2629179 h 2644178"/>
              <a:gd name="connsiteX1" fmla="*/ 4473753 w 4653013"/>
              <a:gd name="connsiteY1" fmla="*/ 2544483 h 2644178"/>
              <a:gd name="connsiteX2" fmla="*/ 4455909 w 4653013"/>
              <a:gd name="connsiteY2" fmla="*/ 2555456 h 2644178"/>
              <a:gd name="connsiteX3" fmla="*/ 4613033 w 4653013"/>
              <a:gd name="connsiteY3" fmla="*/ 2644178 h 2644178"/>
              <a:gd name="connsiteX4" fmla="*/ 4635170 w 4653013"/>
              <a:gd name="connsiteY4" fmla="*/ 2640177 h 2644178"/>
              <a:gd name="connsiteX5" fmla="*/ 4653013 w 4653013"/>
              <a:gd name="connsiteY5" fmla="*/ 2629179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455909 w 4635170"/>
              <a:gd name="connsiteY2" fmla="*/ 2555456 h 2644178"/>
              <a:gd name="connsiteX3" fmla="*/ 4613033 w 4635170"/>
              <a:gd name="connsiteY3" fmla="*/ 2644178 h 2644178"/>
              <a:gd name="connsiteX4" fmla="*/ 4635170 w 4635170"/>
              <a:gd name="connsiteY4" fmla="*/ 2640177 h 2644178"/>
              <a:gd name="connsiteX0" fmla="*/ 694067 w 4635170"/>
              <a:gd name="connsiteY0" fmla="*/ 525932 h 2644178"/>
              <a:gd name="connsiteX1" fmla="*/ 203568 w 4635170"/>
              <a:gd name="connsiteY1" fmla="*/ 35433 h 2644178"/>
              <a:gd name="connsiteX2" fmla="*/ 164020 w 4635170"/>
              <a:gd name="connsiteY2" fmla="*/ 8864 h 2644178"/>
              <a:gd name="connsiteX3" fmla="*/ 119519 w 4635170"/>
              <a:gd name="connsiteY3" fmla="*/ 0 h 2644178"/>
              <a:gd name="connsiteX4" fmla="*/ 75006 w 4635170"/>
              <a:gd name="connsiteY4" fmla="*/ 8877 h 2644178"/>
              <a:gd name="connsiteX5" fmla="*/ 35445 w 4635170"/>
              <a:gd name="connsiteY5" fmla="*/ 35458 h 2644178"/>
              <a:gd name="connsiteX6" fmla="*/ 8851 w 4635170"/>
              <a:gd name="connsiteY6" fmla="*/ 75019 h 2644178"/>
              <a:gd name="connsiteX7" fmla="*/ 0 w 4635170"/>
              <a:gd name="connsiteY7" fmla="*/ 119519 h 2644178"/>
              <a:gd name="connsiteX8" fmla="*/ 8864 w 4635170"/>
              <a:gd name="connsiteY8" fmla="*/ 164007 h 2644178"/>
              <a:gd name="connsiteX9" fmla="*/ 35445 w 4635170"/>
              <a:gd name="connsiteY9" fmla="*/ 203543 h 2644178"/>
              <a:gd name="connsiteX10" fmla="*/ 357898 w 4635170"/>
              <a:gd name="connsiteY10" fmla="*/ 526008 h 2644178"/>
              <a:gd name="connsiteX11" fmla="*/ 35445 w 4635170"/>
              <a:gd name="connsiteY11" fmla="*/ 864578 h 2644178"/>
              <a:gd name="connsiteX12" fmla="*/ 8877 w 4635170"/>
              <a:gd name="connsiteY12" fmla="*/ 904087 h 2644178"/>
              <a:gd name="connsiteX13" fmla="*/ 0 w 4635170"/>
              <a:gd name="connsiteY13" fmla="*/ 948550 h 2644178"/>
              <a:gd name="connsiteX14" fmla="*/ 8851 w 4635170"/>
              <a:gd name="connsiteY14" fmla="*/ 993025 h 2644178"/>
              <a:gd name="connsiteX15" fmla="*/ 35433 w 4635170"/>
              <a:gd name="connsiteY15" fmla="*/ 1032586 h 2644178"/>
              <a:gd name="connsiteX16" fmla="*/ 74993 w 4635170"/>
              <a:gd name="connsiteY16" fmla="*/ 1059180 h 2644178"/>
              <a:gd name="connsiteX17" fmla="*/ 119481 w 4635170"/>
              <a:gd name="connsiteY17" fmla="*/ 1068032 h 2644178"/>
              <a:gd name="connsiteX18" fmla="*/ 163957 w 4635170"/>
              <a:gd name="connsiteY18" fmla="*/ 1059180 h 2644178"/>
              <a:gd name="connsiteX19" fmla="*/ 203492 w 4635170"/>
              <a:gd name="connsiteY19" fmla="*/ 1032624 h 2644178"/>
              <a:gd name="connsiteX20" fmla="*/ 694067 w 4635170"/>
              <a:gd name="connsiteY20" fmla="*/ 525932 h 2644178"/>
              <a:gd name="connsiteX0" fmla="*/ 4635170 w 4635170"/>
              <a:gd name="connsiteY0" fmla="*/ 2640177 h 2644178"/>
              <a:gd name="connsiteX1" fmla="*/ 4473753 w 4635170"/>
              <a:gd name="connsiteY1" fmla="*/ 2544483 h 2644178"/>
              <a:gd name="connsiteX2" fmla="*/ 4613033 w 4635170"/>
              <a:gd name="connsiteY2" fmla="*/ 2644178 h 2644178"/>
              <a:gd name="connsiteX3" fmla="*/ 4635170 w 4635170"/>
              <a:gd name="connsiteY3" fmla="*/ 2640177 h 2644178"/>
              <a:gd name="connsiteX0" fmla="*/ 694067 w 4613033"/>
              <a:gd name="connsiteY0" fmla="*/ 525932 h 2644178"/>
              <a:gd name="connsiteX1" fmla="*/ 203568 w 4613033"/>
              <a:gd name="connsiteY1" fmla="*/ 35433 h 2644178"/>
              <a:gd name="connsiteX2" fmla="*/ 164020 w 4613033"/>
              <a:gd name="connsiteY2" fmla="*/ 8864 h 2644178"/>
              <a:gd name="connsiteX3" fmla="*/ 119519 w 4613033"/>
              <a:gd name="connsiteY3" fmla="*/ 0 h 2644178"/>
              <a:gd name="connsiteX4" fmla="*/ 75006 w 4613033"/>
              <a:gd name="connsiteY4" fmla="*/ 8877 h 2644178"/>
              <a:gd name="connsiteX5" fmla="*/ 35445 w 4613033"/>
              <a:gd name="connsiteY5" fmla="*/ 35458 h 2644178"/>
              <a:gd name="connsiteX6" fmla="*/ 8851 w 4613033"/>
              <a:gd name="connsiteY6" fmla="*/ 75019 h 2644178"/>
              <a:gd name="connsiteX7" fmla="*/ 0 w 4613033"/>
              <a:gd name="connsiteY7" fmla="*/ 119519 h 2644178"/>
              <a:gd name="connsiteX8" fmla="*/ 8864 w 4613033"/>
              <a:gd name="connsiteY8" fmla="*/ 164007 h 2644178"/>
              <a:gd name="connsiteX9" fmla="*/ 35445 w 4613033"/>
              <a:gd name="connsiteY9" fmla="*/ 203543 h 2644178"/>
              <a:gd name="connsiteX10" fmla="*/ 357898 w 4613033"/>
              <a:gd name="connsiteY10" fmla="*/ 526008 h 2644178"/>
              <a:gd name="connsiteX11" fmla="*/ 35445 w 4613033"/>
              <a:gd name="connsiteY11" fmla="*/ 864578 h 2644178"/>
              <a:gd name="connsiteX12" fmla="*/ 8877 w 4613033"/>
              <a:gd name="connsiteY12" fmla="*/ 904087 h 2644178"/>
              <a:gd name="connsiteX13" fmla="*/ 0 w 4613033"/>
              <a:gd name="connsiteY13" fmla="*/ 948550 h 2644178"/>
              <a:gd name="connsiteX14" fmla="*/ 8851 w 4613033"/>
              <a:gd name="connsiteY14" fmla="*/ 993025 h 2644178"/>
              <a:gd name="connsiteX15" fmla="*/ 35433 w 4613033"/>
              <a:gd name="connsiteY15" fmla="*/ 1032586 h 2644178"/>
              <a:gd name="connsiteX16" fmla="*/ 74993 w 4613033"/>
              <a:gd name="connsiteY16" fmla="*/ 1059180 h 2644178"/>
              <a:gd name="connsiteX17" fmla="*/ 119481 w 4613033"/>
              <a:gd name="connsiteY17" fmla="*/ 1068032 h 2644178"/>
              <a:gd name="connsiteX18" fmla="*/ 163957 w 4613033"/>
              <a:gd name="connsiteY18" fmla="*/ 1059180 h 2644178"/>
              <a:gd name="connsiteX19" fmla="*/ 203492 w 4613033"/>
              <a:gd name="connsiteY19" fmla="*/ 1032624 h 2644178"/>
              <a:gd name="connsiteX20" fmla="*/ 694067 w 4613033"/>
              <a:gd name="connsiteY20" fmla="*/ 525932 h 2644178"/>
              <a:gd name="connsiteX0" fmla="*/ 4613033 w 4613033"/>
              <a:gd name="connsiteY0" fmla="*/ 2644178 h 2644178"/>
              <a:gd name="connsiteX1" fmla="*/ 4473753 w 4613033"/>
              <a:gd name="connsiteY1" fmla="*/ 2544483 h 2644178"/>
              <a:gd name="connsiteX2" fmla="*/ 4613033 w 4613033"/>
              <a:gd name="connsiteY2" fmla="*/ 2644178 h 264417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4473753 w 4704473"/>
              <a:gd name="connsiteY0" fmla="*/ 2544483 h 2735618"/>
              <a:gd name="connsiteX1" fmla="*/ 4704473 w 4704473"/>
              <a:gd name="connsiteY1" fmla="*/ 2735618 h 2735618"/>
              <a:gd name="connsiteX0" fmla="*/ 694067 w 4819973"/>
              <a:gd name="connsiteY0" fmla="*/ 525932 h 2735618"/>
              <a:gd name="connsiteX1" fmla="*/ 203568 w 4819973"/>
              <a:gd name="connsiteY1" fmla="*/ 35433 h 2735618"/>
              <a:gd name="connsiteX2" fmla="*/ 164020 w 4819973"/>
              <a:gd name="connsiteY2" fmla="*/ 8864 h 2735618"/>
              <a:gd name="connsiteX3" fmla="*/ 119519 w 4819973"/>
              <a:gd name="connsiteY3" fmla="*/ 0 h 2735618"/>
              <a:gd name="connsiteX4" fmla="*/ 75006 w 4819973"/>
              <a:gd name="connsiteY4" fmla="*/ 8877 h 2735618"/>
              <a:gd name="connsiteX5" fmla="*/ 35445 w 4819973"/>
              <a:gd name="connsiteY5" fmla="*/ 35458 h 2735618"/>
              <a:gd name="connsiteX6" fmla="*/ 8851 w 4819973"/>
              <a:gd name="connsiteY6" fmla="*/ 75019 h 2735618"/>
              <a:gd name="connsiteX7" fmla="*/ 0 w 4819973"/>
              <a:gd name="connsiteY7" fmla="*/ 119519 h 2735618"/>
              <a:gd name="connsiteX8" fmla="*/ 8864 w 4819973"/>
              <a:gd name="connsiteY8" fmla="*/ 164007 h 2735618"/>
              <a:gd name="connsiteX9" fmla="*/ 35445 w 4819973"/>
              <a:gd name="connsiteY9" fmla="*/ 203543 h 2735618"/>
              <a:gd name="connsiteX10" fmla="*/ 357898 w 4819973"/>
              <a:gd name="connsiteY10" fmla="*/ 526008 h 2735618"/>
              <a:gd name="connsiteX11" fmla="*/ 35445 w 4819973"/>
              <a:gd name="connsiteY11" fmla="*/ 864578 h 2735618"/>
              <a:gd name="connsiteX12" fmla="*/ 8877 w 4819973"/>
              <a:gd name="connsiteY12" fmla="*/ 904087 h 2735618"/>
              <a:gd name="connsiteX13" fmla="*/ 0 w 4819973"/>
              <a:gd name="connsiteY13" fmla="*/ 948550 h 2735618"/>
              <a:gd name="connsiteX14" fmla="*/ 8851 w 4819973"/>
              <a:gd name="connsiteY14" fmla="*/ 993025 h 2735618"/>
              <a:gd name="connsiteX15" fmla="*/ 35433 w 4819973"/>
              <a:gd name="connsiteY15" fmla="*/ 1032586 h 2735618"/>
              <a:gd name="connsiteX16" fmla="*/ 74993 w 4819973"/>
              <a:gd name="connsiteY16" fmla="*/ 1059180 h 2735618"/>
              <a:gd name="connsiteX17" fmla="*/ 119481 w 4819973"/>
              <a:gd name="connsiteY17" fmla="*/ 1068032 h 2735618"/>
              <a:gd name="connsiteX18" fmla="*/ 163957 w 4819973"/>
              <a:gd name="connsiteY18" fmla="*/ 1059180 h 2735618"/>
              <a:gd name="connsiteX19" fmla="*/ 203492 w 4819973"/>
              <a:gd name="connsiteY19" fmla="*/ 1032624 h 2735618"/>
              <a:gd name="connsiteX20" fmla="*/ 694067 w 4819973"/>
              <a:gd name="connsiteY20" fmla="*/ 525932 h 2735618"/>
              <a:gd name="connsiteX0" fmla="*/ 4811210 w 4819973"/>
              <a:gd name="connsiteY0" fmla="*/ 2490054 h 2735618"/>
              <a:gd name="connsiteX1" fmla="*/ 4704473 w 4819973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0" fmla="*/ 694067 w 5076095"/>
              <a:gd name="connsiteY0" fmla="*/ 525932 h 2735618"/>
              <a:gd name="connsiteX1" fmla="*/ 203568 w 5076095"/>
              <a:gd name="connsiteY1" fmla="*/ 35433 h 2735618"/>
              <a:gd name="connsiteX2" fmla="*/ 164020 w 5076095"/>
              <a:gd name="connsiteY2" fmla="*/ 8864 h 2735618"/>
              <a:gd name="connsiteX3" fmla="*/ 119519 w 5076095"/>
              <a:gd name="connsiteY3" fmla="*/ 0 h 2735618"/>
              <a:gd name="connsiteX4" fmla="*/ 75006 w 5076095"/>
              <a:gd name="connsiteY4" fmla="*/ 8877 h 2735618"/>
              <a:gd name="connsiteX5" fmla="*/ 35445 w 5076095"/>
              <a:gd name="connsiteY5" fmla="*/ 35458 h 2735618"/>
              <a:gd name="connsiteX6" fmla="*/ 8851 w 5076095"/>
              <a:gd name="connsiteY6" fmla="*/ 75019 h 2735618"/>
              <a:gd name="connsiteX7" fmla="*/ 0 w 5076095"/>
              <a:gd name="connsiteY7" fmla="*/ 119519 h 2735618"/>
              <a:gd name="connsiteX8" fmla="*/ 8864 w 5076095"/>
              <a:gd name="connsiteY8" fmla="*/ 164007 h 2735618"/>
              <a:gd name="connsiteX9" fmla="*/ 35445 w 5076095"/>
              <a:gd name="connsiteY9" fmla="*/ 203543 h 2735618"/>
              <a:gd name="connsiteX10" fmla="*/ 357898 w 5076095"/>
              <a:gd name="connsiteY10" fmla="*/ 526008 h 2735618"/>
              <a:gd name="connsiteX11" fmla="*/ 35445 w 5076095"/>
              <a:gd name="connsiteY11" fmla="*/ 864578 h 2735618"/>
              <a:gd name="connsiteX12" fmla="*/ 8877 w 5076095"/>
              <a:gd name="connsiteY12" fmla="*/ 904087 h 2735618"/>
              <a:gd name="connsiteX13" fmla="*/ 0 w 5076095"/>
              <a:gd name="connsiteY13" fmla="*/ 948550 h 2735618"/>
              <a:gd name="connsiteX14" fmla="*/ 8851 w 5076095"/>
              <a:gd name="connsiteY14" fmla="*/ 993025 h 2735618"/>
              <a:gd name="connsiteX15" fmla="*/ 35433 w 5076095"/>
              <a:gd name="connsiteY15" fmla="*/ 1032586 h 2735618"/>
              <a:gd name="connsiteX16" fmla="*/ 74993 w 5076095"/>
              <a:gd name="connsiteY16" fmla="*/ 1059180 h 2735618"/>
              <a:gd name="connsiteX17" fmla="*/ 119481 w 5076095"/>
              <a:gd name="connsiteY17" fmla="*/ 1068032 h 2735618"/>
              <a:gd name="connsiteX18" fmla="*/ 163957 w 5076095"/>
              <a:gd name="connsiteY18" fmla="*/ 1059180 h 2735618"/>
              <a:gd name="connsiteX19" fmla="*/ 203492 w 5076095"/>
              <a:gd name="connsiteY19" fmla="*/ 1032624 h 2735618"/>
              <a:gd name="connsiteX20" fmla="*/ 694067 w 5076095"/>
              <a:gd name="connsiteY20" fmla="*/ 525932 h 2735618"/>
              <a:gd name="connsiteX0" fmla="*/ 5072467 w 5076095"/>
              <a:gd name="connsiteY0" fmla="*/ 2588025 h 2735618"/>
              <a:gd name="connsiteX1" fmla="*/ 4704473 w 5076095"/>
              <a:gd name="connsiteY1" fmla="*/ 2735618 h 2735618"/>
              <a:gd name="connsiteX2" fmla="*/ 5072467 w 5076095"/>
              <a:gd name="connsiteY2" fmla="*/ 2588025 h 2735618"/>
              <a:gd name="connsiteX0" fmla="*/ 694067 w 4704473"/>
              <a:gd name="connsiteY0" fmla="*/ 525932 h 2735618"/>
              <a:gd name="connsiteX1" fmla="*/ 203568 w 4704473"/>
              <a:gd name="connsiteY1" fmla="*/ 35433 h 2735618"/>
              <a:gd name="connsiteX2" fmla="*/ 164020 w 4704473"/>
              <a:gd name="connsiteY2" fmla="*/ 8864 h 2735618"/>
              <a:gd name="connsiteX3" fmla="*/ 119519 w 4704473"/>
              <a:gd name="connsiteY3" fmla="*/ 0 h 2735618"/>
              <a:gd name="connsiteX4" fmla="*/ 75006 w 4704473"/>
              <a:gd name="connsiteY4" fmla="*/ 8877 h 2735618"/>
              <a:gd name="connsiteX5" fmla="*/ 35445 w 4704473"/>
              <a:gd name="connsiteY5" fmla="*/ 35458 h 2735618"/>
              <a:gd name="connsiteX6" fmla="*/ 8851 w 4704473"/>
              <a:gd name="connsiteY6" fmla="*/ 75019 h 2735618"/>
              <a:gd name="connsiteX7" fmla="*/ 0 w 4704473"/>
              <a:gd name="connsiteY7" fmla="*/ 119519 h 2735618"/>
              <a:gd name="connsiteX8" fmla="*/ 8864 w 4704473"/>
              <a:gd name="connsiteY8" fmla="*/ 164007 h 2735618"/>
              <a:gd name="connsiteX9" fmla="*/ 35445 w 4704473"/>
              <a:gd name="connsiteY9" fmla="*/ 203543 h 2735618"/>
              <a:gd name="connsiteX10" fmla="*/ 357898 w 4704473"/>
              <a:gd name="connsiteY10" fmla="*/ 526008 h 2735618"/>
              <a:gd name="connsiteX11" fmla="*/ 35445 w 4704473"/>
              <a:gd name="connsiteY11" fmla="*/ 864578 h 2735618"/>
              <a:gd name="connsiteX12" fmla="*/ 8877 w 4704473"/>
              <a:gd name="connsiteY12" fmla="*/ 904087 h 2735618"/>
              <a:gd name="connsiteX13" fmla="*/ 0 w 4704473"/>
              <a:gd name="connsiteY13" fmla="*/ 948550 h 2735618"/>
              <a:gd name="connsiteX14" fmla="*/ 8851 w 4704473"/>
              <a:gd name="connsiteY14" fmla="*/ 993025 h 2735618"/>
              <a:gd name="connsiteX15" fmla="*/ 35433 w 4704473"/>
              <a:gd name="connsiteY15" fmla="*/ 1032586 h 2735618"/>
              <a:gd name="connsiteX16" fmla="*/ 74993 w 4704473"/>
              <a:gd name="connsiteY16" fmla="*/ 1059180 h 2735618"/>
              <a:gd name="connsiteX17" fmla="*/ 119481 w 4704473"/>
              <a:gd name="connsiteY17" fmla="*/ 1068032 h 2735618"/>
              <a:gd name="connsiteX18" fmla="*/ 163957 w 4704473"/>
              <a:gd name="connsiteY18" fmla="*/ 1059180 h 2735618"/>
              <a:gd name="connsiteX19" fmla="*/ 203492 w 4704473"/>
              <a:gd name="connsiteY19" fmla="*/ 1032624 h 2735618"/>
              <a:gd name="connsiteX20" fmla="*/ 694067 w 4704473"/>
              <a:gd name="connsiteY20" fmla="*/ 525932 h 2735618"/>
              <a:gd name="connsiteX0" fmla="*/ 696410 w 4704473"/>
              <a:gd name="connsiteY0" fmla="*/ 933397 h 2735618"/>
              <a:gd name="connsiteX1" fmla="*/ 4704473 w 4704473"/>
              <a:gd name="connsiteY1" fmla="*/ 2735618 h 2735618"/>
              <a:gd name="connsiteX2" fmla="*/ 696410 w 4704473"/>
              <a:gd name="connsiteY2" fmla="*/ 933397 h 2735618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696410 w 796501"/>
              <a:gd name="connsiteY0" fmla="*/ 933397 h 1364019"/>
              <a:gd name="connsiteX1" fmla="*/ 796501 w 796501"/>
              <a:gd name="connsiteY1" fmla="*/ 1364019 h 1364019"/>
              <a:gd name="connsiteX2" fmla="*/ 696410 w 796501"/>
              <a:gd name="connsiteY2" fmla="*/ 933397 h 1364019"/>
              <a:gd name="connsiteX0" fmla="*/ 694067 w 796501"/>
              <a:gd name="connsiteY0" fmla="*/ 525932 h 1364019"/>
              <a:gd name="connsiteX1" fmla="*/ 203568 w 796501"/>
              <a:gd name="connsiteY1" fmla="*/ 35433 h 1364019"/>
              <a:gd name="connsiteX2" fmla="*/ 164020 w 796501"/>
              <a:gd name="connsiteY2" fmla="*/ 8864 h 1364019"/>
              <a:gd name="connsiteX3" fmla="*/ 119519 w 796501"/>
              <a:gd name="connsiteY3" fmla="*/ 0 h 1364019"/>
              <a:gd name="connsiteX4" fmla="*/ 75006 w 796501"/>
              <a:gd name="connsiteY4" fmla="*/ 8877 h 1364019"/>
              <a:gd name="connsiteX5" fmla="*/ 35445 w 796501"/>
              <a:gd name="connsiteY5" fmla="*/ 35458 h 1364019"/>
              <a:gd name="connsiteX6" fmla="*/ 8851 w 796501"/>
              <a:gd name="connsiteY6" fmla="*/ 75019 h 1364019"/>
              <a:gd name="connsiteX7" fmla="*/ 0 w 796501"/>
              <a:gd name="connsiteY7" fmla="*/ 119519 h 1364019"/>
              <a:gd name="connsiteX8" fmla="*/ 8864 w 796501"/>
              <a:gd name="connsiteY8" fmla="*/ 164007 h 1364019"/>
              <a:gd name="connsiteX9" fmla="*/ 35445 w 796501"/>
              <a:gd name="connsiteY9" fmla="*/ 203543 h 1364019"/>
              <a:gd name="connsiteX10" fmla="*/ 357898 w 796501"/>
              <a:gd name="connsiteY10" fmla="*/ 526008 h 1364019"/>
              <a:gd name="connsiteX11" fmla="*/ 35445 w 796501"/>
              <a:gd name="connsiteY11" fmla="*/ 864578 h 1364019"/>
              <a:gd name="connsiteX12" fmla="*/ 8877 w 796501"/>
              <a:gd name="connsiteY12" fmla="*/ 904087 h 1364019"/>
              <a:gd name="connsiteX13" fmla="*/ 0 w 796501"/>
              <a:gd name="connsiteY13" fmla="*/ 948550 h 1364019"/>
              <a:gd name="connsiteX14" fmla="*/ 8851 w 796501"/>
              <a:gd name="connsiteY14" fmla="*/ 993025 h 1364019"/>
              <a:gd name="connsiteX15" fmla="*/ 35433 w 796501"/>
              <a:gd name="connsiteY15" fmla="*/ 1032586 h 1364019"/>
              <a:gd name="connsiteX16" fmla="*/ 74993 w 796501"/>
              <a:gd name="connsiteY16" fmla="*/ 1059180 h 1364019"/>
              <a:gd name="connsiteX17" fmla="*/ 119481 w 796501"/>
              <a:gd name="connsiteY17" fmla="*/ 1068032 h 1364019"/>
              <a:gd name="connsiteX18" fmla="*/ 163957 w 796501"/>
              <a:gd name="connsiteY18" fmla="*/ 1059180 h 1364019"/>
              <a:gd name="connsiteX19" fmla="*/ 203492 w 796501"/>
              <a:gd name="connsiteY19" fmla="*/ 1032624 h 1364019"/>
              <a:gd name="connsiteX20" fmla="*/ 694067 w 796501"/>
              <a:gd name="connsiteY20" fmla="*/ 525932 h 1364019"/>
              <a:gd name="connsiteX0" fmla="*/ 424267 w 796501"/>
              <a:gd name="connsiteY0" fmla="*/ 672139 h 1364019"/>
              <a:gd name="connsiteX1" fmla="*/ 796501 w 796501"/>
              <a:gd name="connsiteY1" fmla="*/ 1364019 h 1364019"/>
              <a:gd name="connsiteX2" fmla="*/ 424267 w 796501"/>
              <a:gd name="connsiteY2" fmla="*/ 672139 h 1364019"/>
              <a:gd name="connsiteX0" fmla="*/ 694067 w 694067"/>
              <a:gd name="connsiteY0" fmla="*/ 525932 h 1068032"/>
              <a:gd name="connsiteX1" fmla="*/ 203568 w 694067"/>
              <a:gd name="connsiteY1" fmla="*/ 35433 h 1068032"/>
              <a:gd name="connsiteX2" fmla="*/ 164020 w 694067"/>
              <a:gd name="connsiteY2" fmla="*/ 8864 h 1068032"/>
              <a:gd name="connsiteX3" fmla="*/ 119519 w 694067"/>
              <a:gd name="connsiteY3" fmla="*/ 0 h 1068032"/>
              <a:gd name="connsiteX4" fmla="*/ 75006 w 694067"/>
              <a:gd name="connsiteY4" fmla="*/ 8877 h 1068032"/>
              <a:gd name="connsiteX5" fmla="*/ 35445 w 694067"/>
              <a:gd name="connsiteY5" fmla="*/ 35458 h 1068032"/>
              <a:gd name="connsiteX6" fmla="*/ 8851 w 694067"/>
              <a:gd name="connsiteY6" fmla="*/ 75019 h 1068032"/>
              <a:gd name="connsiteX7" fmla="*/ 0 w 694067"/>
              <a:gd name="connsiteY7" fmla="*/ 119519 h 1068032"/>
              <a:gd name="connsiteX8" fmla="*/ 8864 w 694067"/>
              <a:gd name="connsiteY8" fmla="*/ 164007 h 1068032"/>
              <a:gd name="connsiteX9" fmla="*/ 35445 w 694067"/>
              <a:gd name="connsiteY9" fmla="*/ 203543 h 1068032"/>
              <a:gd name="connsiteX10" fmla="*/ 357898 w 694067"/>
              <a:gd name="connsiteY10" fmla="*/ 526008 h 1068032"/>
              <a:gd name="connsiteX11" fmla="*/ 35445 w 694067"/>
              <a:gd name="connsiteY11" fmla="*/ 864578 h 1068032"/>
              <a:gd name="connsiteX12" fmla="*/ 8877 w 694067"/>
              <a:gd name="connsiteY12" fmla="*/ 904087 h 1068032"/>
              <a:gd name="connsiteX13" fmla="*/ 0 w 694067"/>
              <a:gd name="connsiteY13" fmla="*/ 948550 h 1068032"/>
              <a:gd name="connsiteX14" fmla="*/ 8851 w 694067"/>
              <a:gd name="connsiteY14" fmla="*/ 993025 h 1068032"/>
              <a:gd name="connsiteX15" fmla="*/ 35433 w 694067"/>
              <a:gd name="connsiteY15" fmla="*/ 1032586 h 1068032"/>
              <a:gd name="connsiteX16" fmla="*/ 74993 w 694067"/>
              <a:gd name="connsiteY16" fmla="*/ 1059180 h 1068032"/>
              <a:gd name="connsiteX17" fmla="*/ 119481 w 694067"/>
              <a:gd name="connsiteY17" fmla="*/ 1068032 h 1068032"/>
              <a:gd name="connsiteX18" fmla="*/ 163957 w 694067"/>
              <a:gd name="connsiteY18" fmla="*/ 1059180 h 1068032"/>
              <a:gd name="connsiteX19" fmla="*/ 203492 w 694067"/>
              <a:gd name="connsiteY19" fmla="*/ 1032624 h 1068032"/>
              <a:gd name="connsiteX20" fmla="*/ 694067 w 694067"/>
              <a:gd name="connsiteY20" fmla="*/ 525932 h 1068032"/>
              <a:gd name="connsiteX0" fmla="*/ 424267 w 694067"/>
              <a:gd name="connsiteY0" fmla="*/ 672139 h 1068032"/>
              <a:gd name="connsiteX1" fmla="*/ 176016 w 694067"/>
              <a:gd name="connsiteY1" fmla="*/ 895933 h 1068032"/>
              <a:gd name="connsiteX2" fmla="*/ 424267 w 694067"/>
              <a:gd name="connsiteY2" fmla="*/ 672139 h 106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7" h="1068032">
                <a:moveTo>
                  <a:pt x="694067" y="525932"/>
                </a:moveTo>
                <a:lnTo>
                  <a:pt x="203568" y="35433"/>
                </a:lnTo>
                <a:lnTo>
                  <a:pt x="164020" y="8864"/>
                </a:lnTo>
                <a:lnTo>
                  <a:pt x="119519" y="0"/>
                </a:lnTo>
                <a:lnTo>
                  <a:pt x="75006" y="8877"/>
                </a:lnTo>
                <a:lnTo>
                  <a:pt x="35445" y="35458"/>
                </a:lnTo>
                <a:lnTo>
                  <a:pt x="8851" y="75019"/>
                </a:lnTo>
                <a:lnTo>
                  <a:pt x="0" y="119519"/>
                </a:lnTo>
                <a:lnTo>
                  <a:pt x="8864" y="164007"/>
                </a:lnTo>
                <a:lnTo>
                  <a:pt x="35445" y="203543"/>
                </a:lnTo>
                <a:lnTo>
                  <a:pt x="357898" y="526008"/>
                </a:lnTo>
                <a:lnTo>
                  <a:pt x="35445" y="864578"/>
                </a:lnTo>
                <a:lnTo>
                  <a:pt x="8877" y="904087"/>
                </a:lnTo>
                <a:lnTo>
                  <a:pt x="0" y="948550"/>
                </a:lnTo>
                <a:lnTo>
                  <a:pt x="8851" y="993025"/>
                </a:lnTo>
                <a:lnTo>
                  <a:pt x="35433" y="1032586"/>
                </a:lnTo>
                <a:lnTo>
                  <a:pt x="74993" y="1059180"/>
                </a:lnTo>
                <a:lnTo>
                  <a:pt x="119481" y="1068032"/>
                </a:lnTo>
                <a:lnTo>
                  <a:pt x="163957" y="1059180"/>
                </a:lnTo>
                <a:lnTo>
                  <a:pt x="203492" y="1032624"/>
                </a:lnTo>
                <a:lnTo>
                  <a:pt x="694067" y="525932"/>
                </a:lnTo>
                <a:close/>
              </a:path>
              <a:path w="694067" h="1068032">
                <a:moveTo>
                  <a:pt x="424267" y="672139"/>
                </a:moveTo>
                <a:cubicBezTo>
                  <a:pt x="470694" y="705371"/>
                  <a:pt x="176016" y="895933"/>
                  <a:pt x="176016" y="895933"/>
                </a:cubicBezTo>
                <a:lnTo>
                  <a:pt x="424267" y="672139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5" name="Image 4" descr="Une image contenant personne, homme, Visage humain, debout&#10;&#10;Description générée automatiquement">
            <a:extLst>
              <a:ext uri="{FF2B5EF4-FFF2-40B4-BE49-F238E27FC236}">
                <a16:creationId xmlns:a16="http://schemas.microsoft.com/office/drawing/2014/main" id="{194AC1A9-0C1C-C434-1934-6A93771FF2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7090" r="24845" b="15968"/>
          <a:stretch/>
        </p:blipFill>
        <p:spPr>
          <a:xfrm>
            <a:off x="600887" y="1273676"/>
            <a:ext cx="1986202" cy="31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09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TP-ARA_PRESENTATION_12022025_MJ[202502121640534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heme/theme1.xml><?xml version="1.0" encoding="utf-8"?>
<a:theme xmlns:a="http://schemas.openxmlformats.org/drawingml/2006/main" name="Office Theme">
  <a:themeElements>
    <a:clrScheme name="Personnalisé 1">
      <a:dk1>
        <a:sysClr val="windowText" lastClr="000000"/>
      </a:dk1>
      <a:lt1>
        <a:srgbClr val="FFFFFF"/>
      </a:lt1>
      <a:dk2>
        <a:srgbClr val="00A8A9"/>
      </a:dk2>
      <a:lt2>
        <a:srgbClr val="FFEB00"/>
      </a:lt2>
      <a:accent1>
        <a:srgbClr val="4432AA"/>
      </a:accent1>
      <a:accent2>
        <a:srgbClr val="00A8A9"/>
      </a:accent2>
      <a:accent3>
        <a:srgbClr val="FF5C61"/>
      </a:accent3>
      <a:accent4>
        <a:srgbClr val="FFEB00"/>
      </a:accent4>
      <a:accent5>
        <a:srgbClr val="D4CBCB"/>
      </a:accent5>
      <a:accent6>
        <a:srgbClr val="000000"/>
      </a:accent6>
      <a:hlink>
        <a:srgbClr val="4432AA"/>
      </a:hlink>
      <a:folHlink>
        <a:srgbClr val="00A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Avenir competenc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5954"/>
      </a:accent1>
      <a:accent2>
        <a:srgbClr val="5EA8B5"/>
      </a:accent2>
      <a:accent3>
        <a:srgbClr val="00AC8C"/>
      </a:accent3>
      <a:accent4>
        <a:srgbClr val="FF9940"/>
      </a:accent4>
      <a:accent5>
        <a:srgbClr val="FDCF41"/>
      </a:accent5>
      <a:accent6>
        <a:srgbClr val="E18B63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que_aveniractif_v3.potx" id="{F2A0CA0A-36DC-4208-9057-601B52D2CD12}" vid="{27042E5B-A169-4DF2-82E7-22CAA2FC5B38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38755</TotalTime>
  <Words>1283</Words>
  <Application>Microsoft Office PowerPoint</Application>
  <PresentationFormat>Personnalisé</PresentationFormat>
  <Paragraphs>192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30" baseType="lpstr">
      <vt:lpstr>-apple-system</vt:lpstr>
      <vt:lpstr>Arial</vt:lpstr>
      <vt:lpstr>Arial-Black</vt:lpstr>
      <vt:lpstr>Barlow Condensed</vt:lpstr>
      <vt:lpstr>Barlow ExtraBold</vt:lpstr>
      <vt:lpstr>Barlow Semi Condensed ExtraBold</vt:lpstr>
      <vt:lpstr>Calibri</vt:lpstr>
      <vt:lpstr>Georgia</vt:lpstr>
      <vt:lpstr>Georgia Pro Black</vt:lpstr>
      <vt:lpstr>Marianne Medium</vt:lpstr>
      <vt:lpstr>Playfair Display</vt:lpstr>
      <vt:lpstr>Times New Roman</vt:lpstr>
      <vt:lpstr>var(--fontFamilyBase)</vt:lpstr>
      <vt:lpstr>Wingdings</vt:lpstr>
      <vt:lpstr>Office Theme</vt:lpstr>
      <vt:lpstr>1_Thème Office</vt:lpstr>
      <vt:lpstr>Présentation PowerPoint</vt:lpstr>
      <vt:lpstr>Partout en France, Transitions Pro, acteur et financeur de la reconversion et de la mobilité professionnelle des salariés du secteur privé</vt:lpstr>
      <vt:lpstr>Les dispositifs de financement des reconversions à l’initiative des salariés du secteur privé</vt:lpstr>
      <vt:lpstr>Le PTP</vt:lpstr>
      <vt:lpstr>Le Projet de Transition Professionnelle (PTP)</vt:lpstr>
      <vt:lpstr>Le PTP-FIPU</vt:lpstr>
      <vt:lpstr>Présentation PowerPoint</vt:lpstr>
      <vt:lpstr>Le PUR</vt:lpstr>
      <vt:lpstr>Profil d’un bénéficiaire d’un PTP-FIPU</vt:lpstr>
      <vt:lpstr>ZOOM sur le compte professionnel de prévention (C2P)</vt:lpstr>
      <vt:lpstr>Profil d’un bénéficiaire du dispositif PUR-PTP</vt:lpstr>
      <vt:lpstr>Présentation PowerPoint</vt:lpstr>
      <vt:lpstr>Les points de contacts pour les salariés :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Lucia MOIRAND</dc:creator>
  <cp:lastModifiedBy>Delphine DREVET</cp:lastModifiedBy>
  <cp:revision>160</cp:revision>
  <cp:lastPrinted>2025-02-04T11:29:56Z</cp:lastPrinted>
  <dcterms:created xsi:type="dcterms:W3CDTF">2019-12-20T13:41:49Z</dcterms:created>
  <dcterms:modified xsi:type="dcterms:W3CDTF">2026-04-28T12:44:17Z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2019-12-20T00:00:00Z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2019-12-20T00:00:00Z</vt:filetime>
  </property>
</Properties>
</file>